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38"/>
  </p:handoutMasterIdLst>
  <p:sldIdLst>
    <p:sldId id="652" r:id="rId3"/>
    <p:sldId id="454" r:id="rId4"/>
    <p:sldId id="654" r:id="rId5"/>
    <p:sldId id="695" r:id="rId6"/>
    <p:sldId id="826" r:id="rId8"/>
    <p:sldId id="827" r:id="rId9"/>
    <p:sldId id="828" r:id="rId10"/>
    <p:sldId id="829" r:id="rId11"/>
    <p:sldId id="853" r:id="rId12"/>
    <p:sldId id="830" r:id="rId13"/>
    <p:sldId id="854" r:id="rId14"/>
    <p:sldId id="831" r:id="rId15"/>
    <p:sldId id="833" r:id="rId16"/>
    <p:sldId id="834" r:id="rId17"/>
    <p:sldId id="835" r:id="rId18"/>
    <p:sldId id="855" r:id="rId19"/>
    <p:sldId id="856" r:id="rId20"/>
    <p:sldId id="836" r:id="rId21"/>
    <p:sldId id="838" r:id="rId22"/>
    <p:sldId id="839" r:id="rId23"/>
    <p:sldId id="841" r:id="rId24"/>
    <p:sldId id="840" r:id="rId25"/>
    <p:sldId id="842" r:id="rId26"/>
    <p:sldId id="857" r:id="rId27"/>
    <p:sldId id="858" r:id="rId28"/>
    <p:sldId id="859" r:id="rId29"/>
    <p:sldId id="860" r:id="rId30"/>
    <p:sldId id="861" r:id="rId31"/>
    <p:sldId id="862" r:id="rId32"/>
    <p:sldId id="863" r:id="rId33"/>
    <p:sldId id="864" r:id="rId34"/>
    <p:sldId id="865" r:id="rId35"/>
    <p:sldId id="866" r:id="rId36"/>
    <p:sldId id="791" r:id="rId37"/>
  </p:sldIdLst>
  <p:sldSz cx="12192000" cy="6858000"/>
  <p:notesSz cx="6270625" cy="9940925"/>
  <p:defaultTextStyle>
    <a:defPPr>
      <a:defRPr lang="zh-CN"/>
    </a:defPPr>
    <a:lvl1pPr algn="l" rtl="0" fontAlgn="base">
      <a:spcBef>
        <a:spcPct val="0"/>
      </a:spcBef>
      <a:spcAft>
        <a:spcPct val="0"/>
      </a:spcAft>
      <a:defRPr kumimoji="1" sz="2000" kern="1200">
        <a:solidFill>
          <a:srgbClr val="02307C"/>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umimoji="1" sz="2000" kern="1200">
        <a:solidFill>
          <a:srgbClr val="02307C"/>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umimoji="1" sz="2000" kern="1200">
        <a:solidFill>
          <a:srgbClr val="02307C"/>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umimoji="1" sz="2000" kern="1200">
        <a:solidFill>
          <a:srgbClr val="02307C"/>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umimoji="1" sz="2000" kern="1200">
        <a:solidFill>
          <a:srgbClr val="02307C"/>
        </a:solidFill>
        <a:latin typeface="Arial" panose="020B0604020202020204" pitchFamily="34" charset="0"/>
        <a:ea typeface="宋体" panose="02010600030101010101" pitchFamily="2" charset="-122"/>
        <a:cs typeface="+mn-cs"/>
      </a:defRPr>
    </a:lvl5pPr>
    <a:lvl6pPr marL="2286000" algn="l" defTabSz="914400" rtl="0" eaLnBrk="1" latinLnBrk="0" hangingPunct="1">
      <a:defRPr kumimoji="1" sz="2000" kern="1200">
        <a:solidFill>
          <a:srgbClr val="02307C"/>
        </a:solidFill>
        <a:latin typeface="Arial" panose="020B0604020202020204" pitchFamily="34" charset="0"/>
        <a:ea typeface="宋体" panose="02010600030101010101" pitchFamily="2" charset="-122"/>
        <a:cs typeface="+mn-cs"/>
      </a:defRPr>
    </a:lvl6pPr>
    <a:lvl7pPr marL="2743200" algn="l" defTabSz="914400" rtl="0" eaLnBrk="1" latinLnBrk="0" hangingPunct="1">
      <a:defRPr kumimoji="1" sz="2000" kern="1200">
        <a:solidFill>
          <a:srgbClr val="02307C"/>
        </a:solidFill>
        <a:latin typeface="Arial" panose="020B0604020202020204" pitchFamily="34" charset="0"/>
        <a:ea typeface="宋体" panose="02010600030101010101" pitchFamily="2" charset="-122"/>
        <a:cs typeface="+mn-cs"/>
      </a:defRPr>
    </a:lvl7pPr>
    <a:lvl8pPr marL="3200400" algn="l" defTabSz="914400" rtl="0" eaLnBrk="1" latinLnBrk="0" hangingPunct="1">
      <a:defRPr kumimoji="1" sz="2000" kern="1200">
        <a:solidFill>
          <a:srgbClr val="02307C"/>
        </a:solidFill>
        <a:latin typeface="Arial" panose="020B0604020202020204" pitchFamily="34" charset="0"/>
        <a:ea typeface="宋体" panose="02010600030101010101" pitchFamily="2" charset="-122"/>
        <a:cs typeface="+mn-cs"/>
      </a:defRPr>
    </a:lvl8pPr>
    <a:lvl9pPr marL="3657600" algn="l" defTabSz="914400" rtl="0" eaLnBrk="1" latinLnBrk="0" hangingPunct="1">
      <a:defRPr kumimoji="1" sz="2000" kern="1200">
        <a:solidFill>
          <a:srgbClr val="02307C"/>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5B79"/>
    <a:srgbClr val="FF3300"/>
    <a:srgbClr val="3A357B"/>
    <a:srgbClr val="DB0707"/>
    <a:srgbClr val="CCFFFF"/>
    <a:srgbClr val="3B6181"/>
    <a:srgbClr val="9CED8F"/>
    <a:srgbClr val="4B76B5"/>
    <a:srgbClr val="4F58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79" autoAdjust="0"/>
    <p:restoredTop sz="94559" autoAdjust="0"/>
  </p:normalViewPr>
  <p:slideViewPr>
    <p:cSldViewPr>
      <p:cViewPr>
        <p:scale>
          <a:sx n="80" d="100"/>
          <a:sy n="80" d="100"/>
        </p:scale>
        <p:origin x="-1470" y="-96"/>
      </p:cViewPr>
      <p:guideLst>
        <p:guide orient="horz" pos="2160"/>
        <p:guide pos="8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2.xml"/><Relationship Id="rId39" Type="http://schemas.openxmlformats.org/officeDocument/2006/relationships/presProps" Target="presProps.xml"/><Relationship Id="rId38" Type="http://schemas.openxmlformats.org/officeDocument/2006/relationships/handoutMaster" Target="handoutMasters/handoutMaster1.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717800" cy="496888"/>
          </a:xfrm>
          <a:prstGeom prst="rect">
            <a:avLst/>
          </a:prstGeom>
          <a:noFill/>
          <a:ln w="9525">
            <a:noFill/>
            <a:miter lim="800000"/>
          </a:ln>
          <a:effectLst/>
        </p:spPr>
        <p:txBody>
          <a:bodyPr vert="horz" wrap="square" lIns="91440" tIns="45720" rIns="91440" bIns="45720" numCol="1" anchor="t" anchorCtr="0" compatLnSpc="1"/>
          <a:lstStyle>
            <a:lvl1pPr algn="l">
              <a:defRPr kumimoji="0" sz="120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115715" name="Rectangle 3"/>
          <p:cNvSpPr>
            <a:spLocks noGrp="1" noChangeArrowheads="1"/>
          </p:cNvSpPr>
          <p:nvPr>
            <p:ph type="dt" sz="quarter" idx="1"/>
          </p:nvPr>
        </p:nvSpPr>
        <p:spPr bwMode="auto">
          <a:xfrm>
            <a:off x="3551238" y="0"/>
            <a:ext cx="2717800" cy="496888"/>
          </a:xfrm>
          <a:prstGeom prst="rect">
            <a:avLst/>
          </a:prstGeom>
          <a:noFill/>
          <a:ln w="9525">
            <a:noFill/>
            <a:miter lim="800000"/>
          </a:ln>
          <a:effectLst/>
        </p:spPr>
        <p:txBody>
          <a:bodyPr vert="horz" wrap="square" lIns="91440" tIns="45720" rIns="91440" bIns="45720" numCol="1" anchor="t" anchorCtr="0" compatLnSpc="1"/>
          <a:lstStyle>
            <a:lvl1pPr algn="r">
              <a:defRPr kumimoji="0" sz="120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115716" name="Rectangle 4"/>
          <p:cNvSpPr>
            <a:spLocks noGrp="1" noChangeArrowheads="1"/>
          </p:cNvSpPr>
          <p:nvPr>
            <p:ph type="ftr" sz="quarter" idx="2"/>
          </p:nvPr>
        </p:nvSpPr>
        <p:spPr bwMode="auto">
          <a:xfrm>
            <a:off x="0" y="9442450"/>
            <a:ext cx="2717800" cy="496888"/>
          </a:xfrm>
          <a:prstGeom prst="rect">
            <a:avLst/>
          </a:prstGeom>
          <a:noFill/>
          <a:ln w="9525">
            <a:noFill/>
            <a:miter lim="800000"/>
          </a:ln>
          <a:effectLst/>
        </p:spPr>
        <p:txBody>
          <a:bodyPr vert="horz" wrap="square" lIns="91440" tIns="45720" rIns="91440" bIns="45720" numCol="1" anchor="b" anchorCtr="0" compatLnSpc="1"/>
          <a:lstStyle>
            <a:lvl1pPr algn="l">
              <a:defRPr kumimoji="0" sz="120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115717" name="Rectangle 5"/>
          <p:cNvSpPr>
            <a:spLocks noGrp="1" noChangeArrowheads="1"/>
          </p:cNvSpPr>
          <p:nvPr>
            <p:ph type="sldNum" sz="quarter" idx="3"/>
          </p:nvPr>
        </p:nvSpPr>
        <p:spPr bwMode="auto">
          <a:xfrm>
            <a:off x="3551238" y="9442450"/>
            <a:ext cx="2717800" cy="496888"/>
          </a:xfrm>
          <a:prstGeom prst="rect">
            <a:avLst/>
          </a:prstGeom>
          <a:noFill/>
          <a:ln w="9525">
            <a:noFill/>
            <a:miter lim="800000"/>
          </a:ln>
          <a:effectLst/>
        </p:spPr>
        <p:txBody>
          <a:bodyPr vert="horz" wrap="square" lIns="91440" tIns="45720" rIns="91440" bIns="45720" numCol="1" anchor="b" anchorCtr="0" compatLnSpc="1"/>
          <a:lstStyle>
            <a:lvl1pPr algn="r">
              <a:defRPr kumimoji="0" sz="1200">
                <a:solidFill>
                  <a:schemeClr val="tx1"/>
                </a:solidFill>
                <a:latin typeface="Arial" panose="020B0604020202020204" pitchFamily="34" charset="0"/>
                <a:ea typeface="宋体" panose="02010600030101010101" pitchFamily="2" charset="-122"/>
              </a:defRPr>
            </a:lvl1pPr>
          </a:lstStyle>
          <a:p>
            <a:pPr>
              <a:defRPr/>
            </a:pPr>
            <a:fld id="{4B058CBB-BC5C-48CD-813E-2E15EF7D942B}" type="slidenum">
              <a:rPr lang="en-US" altLang="zh-CN"/>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717800" cy="496888"/>
          </a:xfrm>
          <a:prstGeom prst="rect">
            <a:avLst/>
          </a:prstGeom>
        </p:spPr>
        <p:txBody>
          <a:bodyPr vert="horz" lIns="91440" tIns="45720" rIns="91440" bIns="45720" rtlCol="0"/>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551238" y="0"/>
            <a:ext cx="2717800" cy="496888"/>
          </a:xfrm>
          <a:prstGeom prst="rect">
            <a:avLst/>
          </a:prstGeom>
        </p:spPr>
        <p:txBody>
          <a:bodyPr vert="horz" lIns="91440" tIns="45720" rIns="91440" bIns="45720" rtlCol="0"/>
          <a:lstStyle>
            <a:lvl1pPr algn="r">
              <a:defRPr sz="1200">
                <a:latin typeface="Arial" panose="020B0604020202020204" pitchFamily="34" charset="0"/>
                <a:ea typeface="宋体" panose="02010600030101010101" pitchFamily="2" charset="-122"/>
              </a:defRPr>
            </a:lvl1pPr>
          </a:lstStyle>
          <a:p>
            <a:pPr>
              <a:defRPr/>
            </a:pPr>
            <a:fld id="{585C3B3B-C802-44AA-BF75-E8930AA4D6D5}" type="datetimeFigureOut">
              <a:rPr lang="zh-CN" altLang="en-US"/>
            </a:fld>
            <a:endParaRPr lang="zh-CN" altLang="en-US"/>
          </a:p>
        </p:txBody>
      </p:sp>
      <p:sp>
        <p:nvSpPr>
          <p:cNvPr id="4" name="幻灯片图像占位符 3"/>
          <p:cNvSpPr>
            <a:spLocks noGrp="1" noRot="1" noChangeAspect="1"/>
          </p:cNvSpPr>
          <p:nvPr>
            <p:ph type="sldImg" idx="2"/>
          </p:nvPr>
        </p:nvSpPr>
        <p:spPr>
          <a:xfrm>
            <a:off x="-177976" y="746125"/>
            <a:ext cx="6626578" cy="372745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27063" y="4721225"/>
            <a:ext cx="5016500" cy="4473575"/>
          </a:xfrm>
          <a:prstGeom prst="rect">
            <a:avLst/>
          </a:prstGeom>
        </p:spPr>
        <p:txBody>
          <a:bodyPr vert="horz" lIns="91440" tIns="45720" rIns="91440" bIns="45720" rtlCol="0">
            <a:normAutofit/>
          </a:bodyPr>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9442450"/>
            <a:ext cx="2717800" cy="496888"/>
          </a:xfrm>
          <a:prstGeom prst="rect">
            <a:avLst/>
          </a:prstGeom>
        </p:spPr>
        <p:txBody>
          <a:bodyPr vert="horz" lIns="91440" tIns="45720" rIns="91440" bIns="45720" rtlCol="0" anchor="b"/>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551238" y="9442450"/>
            <a:ext cx="2717800" cy="496888"/>
          </a:xfrm>
          <a:prstGeom prst="rect">
            <a:avLst/>
          </a:prstGeom>
        </p:spPr>
        <p:txBody>
          <a:bodyPr vert="horz" lIns="91440" tIns="45720" rIns="91440" bIns="45720" rtlCol="0" anchor="b"/>
          <a:lstStyle>
            <a:lvl1pPr algn="r">
              <a:defRPr sz="1200">
                <a:latin typeface="Arial" panose="020B0604020202020204" pitchFamily="34" charset="0"/>
                <a:ea typeface="宋体" panose="02010600030101010101" pitchFamily="2" charset="-122"/>
              </a:defRPr>
            </a:lvl1pPr>
          </a:lstStyle>
          <a:p>
            <a:pPr>
              <a:defRPr/>
            </a:pPr>
            <a:fld id="{49AB9645-22AA-4BBC-914D-AEFE9CF03A31}"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49AB9645-22AA-4BBC-914D-AEFE9CF03A3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49AB9645-22AA-4BBC-914D-AEFE9CF03A3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49AB9645-22AA-4BBC-914D-AEFE9CF03A3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49AB9645-22AA-4BBC-914D-AEFE9CF03A3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49AB9645-22AA-4BBC-914D-AEFE9CF03A3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49AB9645-22AA-4BBC-914D-AEFE9CF03A3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49AB9645-22AA-4BBC-914D-AEFE9CF03A3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49AB9645-22AA-4BBC-914D-AEFE9CF03A3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49AB9645-22AA-4BBC-914D-AEFE9CF03A3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49AB9645-22AA-4BBC-914D-AEFE9CF03A3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49AB9645-22AA-4BBC-914D-AEFE9CF03A3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49AB9645-22AA-4BBC-914D-AEFE9CF03A3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49AB9645-22AA-4BBC-914D-AEFE9CF03A3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49AB9645-22AA-4BBC-914D-AEFE9CF03A31}"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49AB9645-22AA-4BBC-914D-AEFE9CF03A31}"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49AB9645-22AA-4BBC-914D-AEFE9CF03A31}"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49AB9645-22AA-4BBC-914D-AEFE9CF03A31}"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49AB9645-22AA-4BBC-914D-AEFE9CF03A31}"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49AB9645-22AA-4BBC-914D-AEFE9CF03A31}"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49AB9645-22AA-4BBC-914D-AEFE9CF03A31}"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49AB9645-22AA-4BBC-914D-AEFE9CF03A31}"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49AB9645-22AA-4BBC-914D-AEFE9CF03A3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49AB9645-22AA-4BBC-914D-AEFE9CF03A31}"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49AB9645-22AA-4BBC-914D-AEFE9CF03A31}"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58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205828" name="灯片编号占位符 3"/>
          <p:cNvSpPr txBox="1">
            <a:spLocks noGrp="1"/>
          </p:cNvSpPr>
          <p:nvPr/>
        </p:nvSpPr>
        <p:spPr bwMode="auto">
          <a:xfrm>
            <a:off x="3551238" y="9442450"/>
            <a:ext cx="27178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r" eaLnBrk="1" hangingPunct="1"/>
            <a:fld id="{517B9F71-BE48-479B-A0FA-434A11BA741A}" type="slidenum">
              <a:rPr lang="zh-CN" altLang="en-US" sz="1200"/>
            </a:fld>
            <a:endParaRPr lang="en-US" altLang="zh-CN"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49AB9645-22AA-4BBC-914D-AEFE9CF03A3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49AB9645-22AA-4BBC-914D-AEFE9CF03A3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49AB9645-22AA-4BBC-914D-AEFE9CF03A3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49AB9645-22AA-4BBC-914D-AEFE9CF03A3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49AB9645-22AA-4BBC-914D-AEFE9CF03A3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49AB9645-22AA-4BBC-914D-AEFE9CF03A3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531DE409-3F7C-45E6-BD5B-CA860BE9226D}" type="slidenum">
              <a:rPr lang="en-US" altLang="zh-CN"/>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64ACDBAF-50EC-418B-8B20-02FB244632E5}" type="slidenum">
              <a:rPr lang="en-US" altLang="zh-CN"/>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37D5A06D-1E6A-4A65-B63C-92569F8AA669}" type="slidenum">
              <a:rPr lang="en-US" altLang="zh-CN"/>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09600" y="1600200"/>
            <a:ext cx="10972800" cy="4525963"/>
          </a:xfrm>
          <a:prstGeom prst="rect">
            <a:avLst/>
          </a:prstGeom>
        </p:spPr>
        <p:txBody>
          <a:bodyPr/>
          <a:lstStyle/>
          <a:p>
            <a:pPr lvl="0"/>
            <a:endParaRPr lang="zh-CN" alt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CDF322A0-68E7-4F28-BFA6-5E1B147CDB87}" type="slidenum">
              <a:rPr lang="en-US" altLang="zh-CN"/>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8"/>
            <a:ext cx="10972800" cy="5851525"/>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a:xfrm>
            <a:off x="609600" y="6245225"/>
            <a:ext cx="2844800" cy="476250"/>
          </a:xfrm>
        </p:spPr>
        <p:txBody>
          <a:bodyPr/>
          <a:lstStyle>
            <a:lvl1pPr>
              <a:defRPr/>
            </a:lvl1pPr>
          </a:lstStyle>
          <a:p>
            <a:pPr>
              <a:defRPr/>
            </a:pPr>
            <a:endParaRPr lang="en-US" altLang="zh-CN"/>
          </a:p>
        </p:txBody>
      </p:sp>
      <p:sp>
        <p:nvSpPr>
          <p:cNvPr id="4" name="页脚占位符 3"/>
          <p:cNvSpPr>
            <a:spLocks noGrp="1"/>
          </p:cNvSpPr>
          <p:nvPr>
            <p:ph type="ftr" sz="quarter" idx="11"/>
          </p:nvPr>
        </p:nvSpPr>
        <p:spPr>
          <a:xfrm>
            <a:off x="4165600" y="6245225"/>
            <a:ext cx="3860800" cy="476250"/>
          </a:xfrm>
        </p:spPr>
        <p:txBody>
          <a:bodyPr/>
          <a:lstStyle>
            <a:lvl1pPr>
              <a:defRPr/>
            </a:lvl1pPr>
          </a:lstStyle>
          <a:p>
            <a:pPr>
              <a:defRPr/>
            </a:pPr>
            <a:endParaRPr lang="en-US" altLang="zh-CN"/>
          </a:p>
        </p:txBody>
      </p:sp>
      <p:sp>
        <p:nvSpPr>
          <p:cNvPr id="5" name="灯片编号占位符 4"/>
          <p:cNvSpPr>
            <a:spLocks noGrp="1"/>
          </p:cNvSpPr>
          <p:nvPr>
            <p:ph type="sldNum" sz="quarter" idx="12"/>
          </p:nvPr>
        </p:nvSpPr>
        <p:spPr>
          <a:xfrm>
            <a:off x="8737600" y="6245225"/>
            <a:ext cx="2844800" cy="476250"/>
          </a:xfrm>
        </p:spPr>
        <p:txBody>
          <a:bodyPr/>
          <a:lstStyle>
            <a:lvl1pPr>
              <a:defRPr smtClean="0"/>
            </a:lvl1pPr>
          </a:lstStyle>
          <a:p>
            <a:pPr>
              <a:defRPr/>
            </a:pPr>
            <a:fld id="{A084BA66-D66A-415E-92DE-DAC38A5F2187}" type="slidenum">
              <a:rPr lang="en-US" altLang="zh-CN"/>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E4756410-FD98-4A27-967F-6CF0795E9BF8}" type="slidenum">
              <a:rPr lang="en-US" altLang="zh-CN"/>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8CAD49B1-B049-43F3-A25F-6914562236F4}" type="slidenum">
              <a:rPr lang="en-US" altLang="zh-CN"/>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0"/>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A2004113-3289-45C2-9999-2E22B7FEEAED}" type="slidenum">
              <a:rPr lang="en-US" altLang="zh-CN"/>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7"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7"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3BA7B371-C71A-498E-841A-8916402AB647}" type="slidenum">
              <a:rPr lang="en-US" altLang="zh-CN"/>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25380EB4-D3AB-4B38-AB0B-24693F6D3C94}" type="slidenum">
              <a:rPr lang="en-US" altLang="zh-CN"/>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pPr>
              <a:defRPr/>
            </a:pPr>
            <a:fld id="{F23F0573-322F-4D48-9766-B3FCE2292496}" type="slidenum">
              <a:rPr lang="en-US" altLang="zh-CN"/>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0"/>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832DDCC0-8B2D-4974-B838-0292DEFF7A63}" type="slidenum">
              <a:rPr lang="en-US" altLang="zh-CN"/>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46385BF0-1DB6-4B1A-B2FB-3619B2751DE5}" type="slidenum">
              <a:rPr lang="en-US" altLang="zh-CN"/>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l">
              <a:defRPr kumimoji="0" sz="140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a:defRPr kumimoji="0" sz="140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a:defRPr kumimoji="0" sz="1400">
                <a:solidFill>
                  <a:schemeClr val="tx1"/>
                </a:solidFill>
                <a:latin typeface="Arial" panose="020B0604020202020204" pitchFamily="34" charset="0"/>
                <a:ea typeface="宋体" panose="02010600030101010101" pitchFamily="2" charset="-122"/>
              </a:defRPr>
            </a:lvl1pPr>
          </a:lstStyle>
          <a:p>
            <a:pPr>
              <a:defRPr/>
            </a:pPr>
            <a:fld id="{75DD47E2-B690-4967-86E7-D9F2290AA5DF}" type="slidenum">
              <a:rPr lang="en-US" altLang="zh-CN"/>
            </a:fld>
            <a:endParaRPr lang="en-US" altLang="zh-CN"/>
          </a:p>
        </p:txBody>
      </p:sp>
      <p:cxnSp>
        <p:nvCxnSpPr>
          <p:cNvPr id="3" name="直接连接符 2"/>
          <p:cNvCxnSpPr/>
          <p:nvPr/>
        </p:nvCxnSpPr>
        <p:spPr>
          <a:xfrm flipV="1">
            <a:off x="13335" y="908685"/>
            <a:ext cx="12131040" cy="0"/>
          </a:xfrm>
          <a:prstGeom prst="line">
            <a:avLst/>
          </a:prstGeom>
          <a:gradFill rotWithShape="1">
            <a:gsLst>
              <a:gs pos="0">
                <a:schemeClr val="folHlink">
                  <a:alpha val="32001"/>
                </a:schemeClr>
              </a:gs>
              <a:gs pos="100000">
                <a:schemeClr val="folHlink">
                  <a:gamma/>
                  <a:shade val="0"/>
                  <a:invGamma/>
                  <a:alpha val="89999"/>
                </a:schemeClr>
              </a:gs>
            </a:gsLst>
            <a:lin ang="2700000" scaled="1"/>
          </a:gradFill>
          <a:ln w="60325" cap="flat" cmpd="sng" algn="ctr">
            <a:solidFill>
              <a:schemeClr val="accent1">
                <a:lumMod val="50000"/>
              </a:schemeClr>
            </a:solidFill>
            <a:prstDash val="solid"/>
            <a:round/>
            <a:headEnd type="none" w="med" len="med"/>
            <a:tailEnd type="none" w="med" len="med"/>
          </a:ln>
        </p:spPr>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4.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5.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5.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标题 1"/>
          <p:cNvSpPr/>
          <p:nvPr/>
        </p:nvSpPr>
        <p:spPr bwMode="auto">
          <a:xfrm>
            <a:off x="3071813" y="260350"/>
            <a:ext cx="7024715" cy="576263"/>
          </a:xfrm>
          <a:prstGeom prst="rect">
            <a:avLst/>
          </a:prstGeom>
          <a:noFill/>
          <a:ln w="9525">
            <a:noFill/>
            <a:miter lim="800000"/>
          </a:ln>
        </p:spPr>
        <p:txBody>
          <a:bodyPr/>
          <a:lstStyle/>
          <a:p>
            <a:r>
              <a:rPr lang="zh-CN" altLang="zh-CN" sz="3100" b="1" dirty="0" smtClean="0"/>
              <a:t>模块</a:t>
            </a:r>
            <a:r>
              <a:rPr lang="zh-CN" altLang="en-US" sz="3100" b="1" dirty="0"/>
              <a:t>五</a:t>
            </a:r>
            <a:r>
              <a:rPr lang="zh-CN" altLang="en-US" sz="3100" b="1" dirty="0" smtClean="0"/>
              <a:t>：</a:t>
            </a:r>
            <a:r>
              <a:rPr lang="zh-CN" altLang="zh-CN" sz="3200" b="1" dirty="0"/>
              <a:t>综合布线系统工程管理</a:t>
            </a:r>
            <a:endParaRPr lang="zh-CN" altLang="zh-CN" sz="3200" b="1" dirty="0"/>
          </a:p>
        </p:txBody>
      </p:sp>
      <p:sp>
        <p:nvSpPr>
          <p:cNvPr id="4" name="Rectangle 10"/>
          <p:cNvSpPr>
            <a:spLocks noChangeArrowheads="1"/>
          </p:cNvSpPr>
          <p:nvPr/>
        </p:nvSpPr>
        <p:spPr bwMode="auto">
          <a:xfrm>
            <a:off x="1043608" y="1484784"/>
            <a:ext cx="6643734" cy="460375"/>
          </a:xfrm>
          <a:prstGeom prst="rect">
            <a:avLst/>
          </a:prstGeom>
          <a:solidFill>
            <a:srgbClr val="FFFFFF"/>
          </a:solidFill>
          <a:ln w="9525">
            <a:solidFill>
              <a:srgbClr val="99CCFF"/>
            </a:solidFill>
            <a:miter lim="800000"/>
          </a:ln>
        </p:spPr>
        <p:txBody>
          <a:bodyPr wrap="square">
            <a:spAutoFit/>
          </a:bodyPr>
          <a:lstStyle/>
          <a:p>
            <a:r>
              <a:rPr lang="zh-CN" altLang="zh-CN" sz="2400" dirty="0" smtClean="0"/>
              <a:t>任务</a:t>
            </a:r>
            <a:r>
              <a:rPr lang="en-US" altLang="zh-CN" sz="2400" dirty="0" smtClean="0"/>
              <a:t>17</a:t>
            </a:r>
            <a:r>
              <a:rPr lang="zh-CN" altLang="zh-CN" sz="2400" dirty="0" smtClean="0"/>
              <a:t>：</a:t>
            </a:r>
            <a:r>
              <a:rPr lang="zh-CN" altLang="zh-CN" sz="2400" dirty="0"/>
              <a:t>综合布线系统工程招（投）标</a:t>
            </a:r>
            <a:endParaRPr lang="zh-CN" altLang="zh-CN" sz="2400" dirty="0"/>
          </a:p>
        </p:txBody>
      </p:sp>
      <p:sp>
        <p:nvSpPr>
          <p:cNvPr id="5" name="Rectangle 10"/>
          <p:cNvSpPr>
            <a:spLocks noChangeArrowheads="1"/>
          </p:cNvSpPr>
          <p:nvPr/>
        </p:nvSpPr>
        <p:spPr bwMode="auto">
          <a:xfrm>
            <a:off x="1043608" y="2104043"/>
            <a:ext cx="6643734" cy="460375"/>
          </a:xfrm>
          <a:prstGeom prst="rect">
            <a:avLst/>
          </a:prstGeom>
          <a:solidFill>
            <a:srgbClr val="FFFFFF"/>
          </a:solidFill>
          <a:ln w="9525">
            <a:solidFill>
              <a:srgbClr val="99CCFF"/>
            </a:solidFill>
            <a:miter lim="800000"/>
          </a:ln>
        </p:spPr>
        <p:txBody>
          <a:bodyPr wrap="square">
            <a:spAutoFit/>
          </a:bodyPr>
          <a:lstStyle/>
          <a:p>
            <a:r>
              <a:rPr lang="zh-CN" altLang="zh-CN" sz="2400" dirty="0"/>
              <a:t>任务</a:t>
            </a:r>
            <a:r>
              <a:rPr lang="en-US" altLang="zh-CN" sz="2400" dirty="0"/>
              <a:t>18</a:t>
            </a:r>
            <a:r>
              <a:rPr lang="zh-CN" altLang="zh-CN" sz="2400" dirty="0"/>
              <a:t>：综合布线系统工程项目管理</a:t>
            </a:r>
            <a:endParaRPr lang="zh-CN" altLang="zh-CN"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3571" y="1142048"/>
            <a:ext cx="263234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9"/>
          <p:cNvSpPr>
            <a:spLocks noChangeArrowheads="1"/>
          </p:cNvSpPr>
          <p:nvPr/>
        </p:nvSpPr>
        <p:spPr bwMode="auto">
          <a:xfrm>
            <a:off x="879158" y="1219835"/>
            <a:ext cx="2592784"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b="1" dirty="0">
                <a:solidFill>
                  <a:schemeClr val="bg1"/>
                </a:solidFill>
              </a:rPr>
              <a:t>1.</a:t>
            </a:r>
            <a:r>
              <a:rPr lang="zh-CN" altLang="zh-CN" sz="2400" b="1" dirty="0">
                <a:solidFill>
                  <a:schemeClr val="bg1"/>
                </a:solidFill>
              </a:rPr>
              <a:t>工作区设计</a:t>
            </a:r>
            <a:endParaRPr lang="zh-CN" altLang="zh-CN" sz="2400" b="1" dirty="0">
              <a:solidFill>
                <a:schemeClr val="bg1"/>
              </a:solidFill>
            </a:endParaRPr>
          </a:p>
        </p:txBody>
      </p:sp>
      <p:sp>
        <p:nvSpPr>
          <p:cNvPr id="10244" name="标题 1"/>
          <p:cNvSpPr/>
          <p:nvPr/>
        </p:nvSpPr>
        <p:spPr bwMode="auto">
          <a:xfrm>
            <a:off x="3043423" y="260350"/>
            <a:ext cx="5810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3200" b="1" dirty="0"/>
              <a:t>18.2.3 </a:t>
            </a:r>
            <a:r>
              <a:rPr lang="zh-CN" altLang="zh-CN" sz="3200" b="1" dirty="0"/>
              <a:t>系统设计</a:t>
            </a:r>
            <a:endParaRPr lang="zh-CN" altLang="zh-CN" sz="3200" b="1" dirty="0"/>
          </a:p>
        </p:txBody>
      </p:sp>
      <p:sp>
        <p:nvSpPr>
          <p:cNvPr id="17" name="Rectangle 75"/>
          <p:cNvSpPr>
            <a:spLocks noChangeArrowheads="1"/>
          </p:cNvSpPr>
          <p:nvPr/>
        </p:nvSpPr>
        <p:spPr bwMode="auto">
          <a:xfrm>
            <a:off x="623570" y="1916430"/>
            <a:ext cx="11040110" cy="439229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nchor="t" anchorCtr="0"/>
          <a:lstStyle/>
          <a:p>
            <a:pPr indent="628650"/>
            <a:r>
              <a:rPr lang="zh-CN" altLang="zh-CN" sz="2400" dirty="0" smtClean="0"/>
              <a:t>数据</a:t>
            </a:r>
            <a:r>
              <a:rPr lang="zh-CN" altLang="zh-CN" sz="2400" dirty="0"/>
              <a:t>信息点和语音信息点统一用</a:t>
            </a:r>
            <a:r>
              <a:rPr lang="en-US" altLang="zh-CN" sz="2400" dirty="0"/>
              <a:t>TO</a:t>
            </a:r>
            <a:r>
              <a:rPr lang="zh-CN" altLang="zh-CN" sz="2400" dirty="0"/>
              <a:t>来表示</a:t>
            </a:r>
            <a:r>
              <a:rPr lang="zh-CN" altLang="zh-CN" sz="2400" dirty="0" smtClean="0"/>
              <a:t>，数据</a:t>
            </a:r>
            <a:r>
              <a:rPr lang="zh-CN" altLang="zh-CN" sz="2400" dirty="0"/>
              <a:t>信息点用</a:t>
            </a:r>
            <a:r>
              <a:rPr lang="en-US" altLang="zh-CN" sz="2400" dirty="0"/>
              <a:t>TD</a:t>
            </a:r>
            <a:r>
              <a:rPr lang="zh-CN" altLang="zh-CN" sz="2400" dirty="0"/>
              <a:t>表示，语音信息点用</a:t>
            </a:r>
            <a:r>
              <a:rPr lang="en-US" altLang="zh-CN" sz="2400" dirty="0"/>
              <a:t>TP</a:t>
            </a:r>
            <a:r>
              <a:rPr lang="zh-CN" altLang="zh-CN" sz="2400" dirty="0"/>
              <a:t>来表示，支持</a:t>
            </a:r>
            <a:r>
              <a:rPr lang="en-US" altLang="zh-CN" sz="2400" dirty="0"/>
              <a:t>AP</a:t>
            </a:r>
            <a:r>
              <a:rPr lang="zh-CN" altLang="zh-CN" sz="2400" dirty="0"/>
              <a:t>的信息点用</a:t>
            </a:r>
            <a:r>
              <a:rPr lang="en-US" altLang="zh-CN" sz="2400" dirty="0"/>
              <a:t>TO</a:t>
            </a:r>
            <a:r>
              <a:rPr lang="zh-CN" altLang="zh-CN" sz="2400" dirty="0"/>
              <a:t>表示。</a:t>
            </a:r>
            <a:endParaRPr lang="zh-CN" altLang="zh-CN" sz="2400" dirty="0"/>
          </a:p>
          <a:p>
            <a:pPr indent="628650"/>
            <a:r>
              <a:rPr lang="zh-CN" altLang="zh-CN" sz="2400" dirty="0"/>
              <a:t>房间工作区信息插座均为双口</a:t>
            </a:r>
            <a:r>
              <a:rPr lang="en-US" altLang="zh-CN" sz="2400" dirty="0"/>
              <a:t>86</a:t>
            </a:r>
            <a:r>
              <a:rPr lang="zh-CN" altLang="zh-CN" sz="2400" dirty="0"/>
              <a:t>盒暗装方式，面板带有永久性防尘门，每个插座配备</a:t>
            </a:r>
            <a:r>
              <a:rPr lang="en-US" altLang="zh-CN" sz="2400" dirty="0"/>
              <a:t>1</a:t>
            </a:r>
            <a:r>
              <a:rPr lang="zh-CN" altLang="zh-CN" sz="2400" dirty="0"/>
              <a:t>－</a:t>
            </a:r>
            <a:r>
              <a:rPr lang="en-US" altLang="zh-CN" sz="2400" dirty="0"/>
              <a:t>2</a:t>
            </a:r>
            <a:r>
              <a:rPr lang="zh-CN" altLang="zh-CN" sz="2400" dirty="0"/>
              <a:t>个</a:t>
            </a:r>
            <a:r>
              <a:rPr lang="en-US" altLang="zh-CN" sz="2400" dirty="0"/>
              <a:t>6</a:t>
            </a:r>
            <a:r>
              <a:rPr lang="zh-CN" altLang="zh-CN" sz="2400" dirty="0"/>
              <a:t>类信息模块，信息模块卡接缆线统一采用</a:t>
            </a:r>
            <a:r>
              <a:rPr lang="en-US" altLang="zh-CN" sz="2400" dirty="0"/>
              <a:t>T568B</a:t>
            </a:r>
            <a:r>
              <a:rPr lang="zh-CN" altLang="zh-CN" sz="2400" dirty="0"/>
              <a:t>方式。通过信息插座可以</a:t>
            </a:r>
            <a:r>
              <a:rPr lang="en-US" altLang="zh-CN" sz="2400" dirty="0"/>
              <a:t>100</a:t>
            </a:r>
            <a:r>
              <a:rPr lang="zh-CN" altLang="zh-CN" sz="2400" dirty="0"/>
              <a:t>／</a:t>
            </a:r>
            <a:r>
              <a:rPr lang="en-US" altLang="zh-CN" sz="2400" dirty="0"/>
              <a:t>1000Mbit/s</a:t>
            </a:r>
            <a:r>
              <a:rPr lang="zh-CN" altLang="zh-CN" sz="2400" dirty="0"/>
              <a:t>速率连接终端设备。</a:t>
            </a:r>
            <a:endParaRPr lang="zh-CN" altLang="zh-CN" sz="2400" dirty="0"/>
          </a:p>
          <a:p>
            <a:pPr indent="628650"/>
            <a:r>
              <a:rPr lang="zh-CN" altLang="zh-CN" sz="2400" dirty="0"/>
              <a:t>各房间信息点编号用</a:t>
            </a:r>
            <a:r>
              <a:rPr lang="en-US" altLang="zh-CN" sz="2400" dirty="0"/>
              <a:t>XYZ</a:t>
            </a:r>
            <a:r>
              <a:rPr lang="zh-CN" altLang="zh-CN" sz="2400" dirty="0"/>
              <a:t>表示，其中：</a:t>
            </a:r>
            <a:r>
              <a:rPr lang="en-US" altLang="zh-CN" sz="2400" dirty="0"/>
              <a:t>X</a:t>
            </a:r>
            <a:r>
              <a:rPr lang="zh-CN" altLang="zh-CN" sz="2400" dirty="0"/>
              <a:t>代表房间编号；</a:t>
            </a:r>
            <a:r>
              <a:rPr lang="en-US" altLang="zh-CN" sz="2400" dirty="0"/>
              <a:t>Y</a:t>
            </a:r>
            <a:r>
              <a:rPr lang="zh-CN" altLang="zh-CN" sz="2400" dirty="0"/>
              <a:t>代表信息点类型，用</a:t>
            </a:r>
            <a:r>
              <a:rPr lang="en-US" altLang="zh-CN" sz="2400" dirty="0"/>
              <a:t>D</a:t>
            </a:r>
            <a:r>
              <a:rPr lang="zh-CN" altLang="zh-CN" sz="2400" dirty="0"/>
              <a:t>、</a:t>
            </a:r>
            <a:r>
              <a:rPr lang="en-US" altLang="zh-CN" sz="2400" dirty="0"/>
              <a:t>P</a:t>
            </a:r>
            <a:r>
              <a:rPr lang="zh-CN" altLang="zh-CN" sz="2400" dirty="0"/>
              <a:t>、</a:t>
            </a:r>
            <a:r>
              <a:rPr lang="en-US" altLang="zh-CN" sz="2400" dirty="0"/>
              <a:t>O</a:t>
            </a:r>
            <a:r>
              <a:rPr lang="zh-CN" altLang="zh-CN" sz="2400" dirty="0"/>
              <a:t>表示，</a:t>
            </a:r>
            <a:r>
              <a:rPr lang="en-US" altLang="zh-CN" sz="2400" dirty="0"/>
              <a:t>D</a:t>
            </a:r>
            <a:r>
              <a:rPr lang="zh-CN" altLang="zh-CN" sz="2400" dirty="0"/>
              <a:t>表示数据信息点、</a:t>
            </a:r>
            <a:r>
              <a:rPr lang="en-US" altLang="zh-CN" sz="2400" dirty="0"/>
              <a:t>P</a:t>
            </a:r>
            <a:r>
              <a:rPr lang="zh-CN" altLang="zh-CN" sz="2400" dirty="0"/>
              <a:t>表示语音信息点、</a:t>
            </a:r>
            <a:r>
              <a:rPr lang="en-US" altLang="zh-CN" sz="2400" dirty="0"/>
              <a:t>O</a:t>
            </a:r>
            <a:r>
              <a:rPr lang="zh-CN" altLang="zh-CN" sz="2400" dirty="0"/>
              <a:t>表示不确定；</a:t>
            </a:r>
            <a:r>
              <a:rPr lang="en-US" altLang="zh-CN" sz="2400" dirty="0"/>
              <a:t>Z</a:t>
            </a:r>
            <a:r>
              <a:rPr lang="zh-CN" altLang="zh-CN" sz="2400" dirty="0"/>
              <a:t>表示信息点的顺序，每个房间单独编号，都从</a:t>
            </a:r>
            <a:r>
              <a:rPr lang="en-US" altLang="zh-CN" sz="2400" dirty="0"/>
              <a:t>1</a:t>
            </a:r>
            <a:r>
              <a:rPr lang="zh-CN" altLang="zh-CN" sz="2400" dirty="0"/>
              <a:t>开始，房间内顺序可按入门从左往右顺时针方向定义</a:t>
            </a:r>
            <a:r>
              <a:rPr lang="zh-CN" altLang="zh-CN" sz="2400" dirty="0" smtClean="0"/>
              <a:t>。</a:t>
            </a:r>
            <a:endParaRPr lang="zh-CN" altLang="zh-CN"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1815" y="1142048"/>
            <a:ext cx="313640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9"/>
          <p:cNvSpPr>
            <a:spLocks noChangeArrowheads="1"/>
          </p:cNvSpPr>
          <p:nvPr/>
        </p:nvSpPr>
        <p:spPr bwMode="auto">
          <a:xfrm>
            <a:off x="807403" y="1219835"/>
            <a:ext cx="2592784"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b="1" dirty="0">
                <a:solidFill>
                  <a:schemeClr val="bg1"/>
                </a:solidFill>
              </a:rPr>
              <a:t>2.</a:t>
            </a:r>
            <a:r>
              <a:rPr lang="zh-CN" altLang="zh-CN" sz="2400" b="1" dirty="0">
                <a:solidFill>
                  <a:schemeClr val="bg1"/>
                </a:solidFill>
              </a:rPr>
              <a:t>配线子系统设计</a:t>
            </a:r>
            <a:endParaRPr lang="zh-CN" altLang="zh-CN" sz="2400" b="1" dirty="0">
              <a:solidFill>
                <a:schemeClr val="bg1"/>
              </a:solidFill>
            </a:endParaRPr>
          </a:p>
        </p:txBody>
      </p:sp>
      <p:sp>
        <p:nvSpPr>
          <p:cNvPr id="10244" name="标题 1"/>
          <p:cNvSpPr/>
          <p:nvPr/>
        </p:nvSpPr>
        <p:spPr bwMode="auto">
          <a:xfrm>
            <a:off x="3043423" y="260350"/>
            <a:ext cx="5810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3200" b="1" dirty="0"/>
              <a:t>18.2.3 </a:t>
            </a:r>
            <a:r>
              <a:rPr lang="zh-CN" altLang="zh-CN" sz="3200" b="1" dirty="0"/>
              <a:t>系统设计</a:t>
            </a:r>
            <a:endParaRPr lang="zh-CN" altLang="zh-CN" sz="3200" b="1" dirty="0"/>
          </a:p>
        </p:txBody>
      </p:sp>
      <p:sp>
        <p:nvSpPr>
          <p:cNvPr id="17" name="Rectangle 75"/>
          <p:cNvSpPr>
            <a:spLocks noChangeArrowheads="1"/>
          </p:cNvSpPr>
          <p:nvPr/>
        </p:nvSpPr>
        <p:spPr bwMode="auto">
          <a:xfrm>
            <a:off x="551815" y="1916430"/>
            <a:ext cx="10873740" cy="439229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nchor="t" anchorCtr="0"/>
          <a:lstStyle/>
          <a:p>
            <a:pPr indent="628650"/>
            <a:r>
              <a:rPr lang="zh-CN" altLang="zh-CN" sz="2400" dirty="0"/>
              <a:t>配线子系统选择非屏蔽</a:t>
            </a:r>
            <a:r>
              <a:rPr lang="en-US" altLang="zh-CN" sz="2400" dirty="0"/>
              <a:t>6</a:t>
            </a:r>
            <a:r>
              <a:rPr lang="zh-CN" altLang="zh-CN" sz="2400" dirty="0"/>
              <a:t>类</a:t>
            </a:r>
            <a:r>
              <a:rPr lang="en-US" altLang="zh-CN" sz="2400" dirty="0"/>
              <a:t>4</a:t>
            </a:r>
            <a:r>
              <a:rPr lang="zh-CN" altLang="zh-CN" sz="2400" dirty="0"/>
              <a:t>对双绞线电缆，从各电信间配线架到各信息点，单条路由距离在</a:t>
            </a:r>
            <a:r>
              <a:rPr lang="en-US" altLang="zh-CN" sz="2400" dirty="0"/>
              <a:t>90m</a:t>
            </a:r>
            <a:r>
              <a:rPr lang="zh-CN" altLang="zh-CN" sz="2400" dirty="0"/>
              <a:t>以内，可以满足</a:t>
            </a:r>
            <a:r>
              <a:rPr lang="en-US" altLang="zh-CN" sz="2400" dirty="0"/>
              <a:t>1000Mb/s</a:t>
            </a:r>
            <a:r>
              <a:rPr lang="zh-CN" altLang="zh-CN" sz="2400" dirty="0"/>
              <a:t>的传输要求，布线路由为从电信间楼层配线架经由吊顶线槽墙体支管</a:t>
            </a:r>
            <a:r>
              <a:rPr lang="zh-CN" altLang="zh-CN" sz="2400" dirty="0" smtClean="0"/>
              <a:t>方式。</a:t>
            </a:r>
            <a:endParaRPr lang="zh-CN" altLang="zh-CN" sz="2400" dirty="0"/>
          </a:p>
          <a:p>
            <a:pPr indent="628650"/>
            <a:r>
              <a:rPr lang="zh-CN" altLang="zh-CN" sz="2400" dirty="0" smtClean="0"/>
              <a:t>配</a:t>
            </a:r>
            <a:r>
              <a:rPr lang="zh-CN" altLang="zh-CN" sz="2400" dirty="0"/>
              <a:t>线子系统的水平电缆是指水平链路，在任务</a:t>
            </a:r>
            <a:r>
              <a:rPr lang="en-US" altLang="zh-CN" sz="2400" dirty="0"/>
              <a:t>13</a:t>
            </a:r>
            <a:r>
              <a:rPr lang="zh-CN" altLang="zh-CN" sz="2400" dirty="0"/>
              <a:t>中已经介绍，在这里由于只有电信间只有一个机柜，电信间－水平链路标识符格式为</a:t>
            </a:r>
            <a:r>
              <a:rPr lang="en-US" altLang="zh-CN" sz="2400" dirty="0" err="1"/>
              <a:t>fa-annn</a:t>
            </a:r>
            <a:r>
              <a:rPr lang="zh-CN" altLang="zh-CN" sz="2400" dirty="0"/>
              <a:t>。以宾馆二层为例，水平链路标识见表</a:t>
            </a:r>
            <a:r>
              <a:rPr lang="en-US" altLang="zh-CN" sz="2400" dirty="0"/>
              <a:t>18-5</a:t>
            </a:r>
            <a:r>
              <a:rPr lang="zh-CN" altLang="zh-CN" sz="2400" dirty="0"/>
              <a:t>。</a:t>
            </a:r>
            <a:endParaRPr lang="zh-CN" altLang="zh-CN"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标题 1"/>
          <p:cNvSpPr/>
          <p:nvPr/>
        </p:nvSpPr>
        <p:spPr bwMode="auto">
          <a:xfrm>
            <a:off x="3043423" y="260350"/>
            <a:ext cx="5810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3200" b="1" dirty="0"/>
              <a:t>18.2.3 </a:t>
            </a:r>
            <a:r>
              <a:rPr lang="zh-CN" altLang="zh-CN" sz="3200" b="1" dirty="0"/>
              <a:t>系统设计</a:t>
            </a:r>
            <a:endParaRPr lang="zh-CN" altLang="zh-CN" sz="3200" b="1" dirty="0"/>
          </a:p>
        </p:txBody>
      </p:sp>
      <p:graphicFrame>
        <p:nvGraphicFramePr>
          <p:cNvPr id="2" name="表格 1"/>
          <p:cNvGraphicFramePr>
            <a:graphicFrameLocks noGrp="1"/>
          </p:cNvGraphicFramePr>
          <p:nvPr>
            <p:custDataLst>
              <p:tags r:id="rId1"/>
            </p:custDataLst>
          </p:nvPr>
        </p:nvGraphicFramePr>
        <p:xfrm>
          <a:off x="736600" y="1227455"/>
          <a:ext cx="10875010" cy="5130800"/>
        </p:xfrm>
        <a:graphic>
          <a:graphicData uri="http://schemas.openxmlformats.org/drawingml/2006/table">
            <a:tbl>
              <a:tblPr firstRow="1" firstCol="1" bandRow="1"/>
              <a:tblGrid>
                <a:gridCol w="965200"/>
                <a:gridCol w="2210435"/>
                <a:gridCol w="7699375"/>
              </a:tblGrid>
              <a:tr h="358140">
                <a:tc>
                  <a:txBody>
                    <a:bodyPr/>
                    <a:lstStyle/>
                    <a:p>
                      <a:pPr algn="just">
                        <a:spcAft>
                          <a:spcPts val="0"/>
                        </a:spcAft>
                      </a:pPr>
                      <a:r>
                        <a:rPr lang="zh-CN" sz="1800" kern="0" dirty="0">
                          <a:effectLst/>
                          <a:latin typeface="Times New Roman" panose="02020603050405020304"/>
                          <a:ea typeface="宋体" panose="02010600030101010101" pitchFamily="2" charset="-122"/>
                        </a:rPr>
                        <a:t>序号</a:t>
                      </a:r>
                      <a:endParaRPr lang="zh-CN" sz="1800" kern="100" dirty="0">
                        <a:effectLst/>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800" kern="0">
                          <a:effectLst/>
                          <a:latin typeface="Times New Roman" panose="02020603050405020304"/>
                          <a:ea typeface="宋体" panose="02010600030101010101" pitchFamily="2" charset="-122"/>
                        </a:rPr>
                        <a:t>水平链路</a:t>
                      </a:r>
                      <a:endParaRPr lang="zh-CN" sz="1800" kern="100">
                        <a:effectLst/>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800" kern="0">
                          <a:effectLst/>
                          <a:latin typeface="Times New Roman" panose="02020603050405020304"/>
                          <a:ea typeface="宋体" panose="02010600030101010101" pitchFamily="2" charset="-122"/>
                        </a:rPr>
                        <a:t>标识说明</a:t>
                      </a:r>
                      <a:endParaRPr lang="zh-CN" sz="1800" kern="100">
                        <a:effectLst/>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0880">
                <a:tc>
                  <a:txBody>
                    <a:bodyPr/>
                    <a:lstStyle/>
                    <a:p>
                      <a:pPr algn="ctr">
                        <a:spcAft>
                          <a:spcPts val="0"/>
                        </a:spcAft>
                      </a:pPr>
                      <a:r>
                        <a:rPr lang="en-US" sz="1800" kern="0" dirty="0">
                          <a:effectLst/>
                          <a:latin typeface="Times New Roman" panose="02020603050405020304"/>
                          <a:ea typeface="宋体" panose="02010600030101010101" pitchFamily="2" charset="-122"/>
                        </a:rPr>
                        <a:t>1</a:t>
                      </a:r>
                      <a:endParaRPr lang="zh-CN" sz="1800" kern="100" dirty="0">
                        <a:effectLst/>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0" dirty="0">
                          <a:effectLst/>
                          <a:latin typeface="Times New Roman" panose="02020603050405020304"/>
                          <a:ea typeface="宋体" panose="02010600030101010101" pitchFamily="2" charset="-122"/>
                        </a:rPr>
                        <a:t>201-o-01/02A-A01-A01</a:t>
                      </a:r>
                      <a:endParaRPr lang="zh-CN" sz="1800" kern="100" dirty="0">
                        <a:effectLst/>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800" kern="0" dirty="0">
                          <a:effectLst/>
                          <a:latin typeface="Times New Roman" panose="02020603050405020304"/>
                          <a:ea typeface="宋体" panose="02010600030101010101" pitchFamily="2" charset="-122"/>
                        </a:rPr>
                        <a:t>端接于：工作区－</a:t>
                      </a:r>
                      <a:r>
                        <a:rPr lang="en-US" sz="1800" kern="0" dirty="0">
                          <a:effectLst/>
                          <a:latin typeface="Times New Roman" panose="02020603050405020304"/>
                          <a:ea typeface="宋体" panose="02010600030101010101" pitchFamily="2" charset="-122"/>
                        </a:rPr>
                        <a:t>201</a:t>
                      </a:r>
                      <a:r>
                        <a:rPr lang="zh-CN" sz="1800" kern="0" dirty="0">
                          <a:effectLst/>
                          <a:latin typeface="Times New Roman" panose="02020603050405020304"/>
                          <a:ea typeface="宋体" panose="02010600030101010101" pitchFamily="2" charset="-122"/>
                        </a:rPr>
                        <a:t>房间信息点</a:t>
                      </a:r>
                      <a:r>
                        <a:rPr lang="en-US" sz="1800" kern="0" dirty="0">
                          <a:effectLst/>
                          <a:latin typeface="Times New Roman" panose="02020603050405020304"/>
                          <a:ea typeface="宋体" panose="02010600030101010101" pitchFamily="2" charset="-122"/>
                        </a:rPr>
                        <a:t>1</a:t>
                      </a:r>
                      <a:r>
                        <a:rPr lang="zh-CN" sz="1800" kern="0" dirty="0">
                          <a:effectLst/>
                          <a:latin typeface="Times New Roman" panose="02020603050405020304"/>
                          <a:ea typeface="宋体" panose="02010600030101010101" pitchFamily="2" charset="-122"/>
                        </a:rPr>
                        <a:t>；电信间－</a:t>
                      </a:r>
                      <a:r>
                        <a:rPr lang="en-US" sz="1800" kern="0" dirty="0">
                          <a:effectLst/>
                          <a:latin typeface="Times New Roman" panose="02020603050405020304"/>
                          <a:ea typeface="宋体" panose="02010600030101010101" pitchFamily="2" charset="-122"/>
                        </a:rPr>
                        <a:t>2</a:t>
                      </a:r>
                      <a:r>
                        <a:rPr lang="zh-CN" sz="1800" kern="0" dirty="0">
                          <a:effectLst/>
                          <a:latin typeface="Times New Roman" panose="02020603050405020304"/>
                          <a:ea typeface="宋体" panose="02010600030101010101" pitchFamily="2" charset="-122"/>
                        </a:rPr>
                        <a:t>层</a:t>
                      </a:r>
                      <a:r>
                        <a:rPr lang="en-US" sz="1800" kern="0" dirty="0">
                          <a:effectLst/>
                          <a:latin typeface="Times New Roman" panose="02020603050405020304"/>
                          <a:ea typeface="宋体" panose="02010600030101010101" pitchFamily="2" charset="-122"/>
                        </a:rPr>
                        <a:t>A</a:t>
                      </a:r>
                      <a:r>
                        <a:rPr lang="zh-CN" sz="1800" kern="0" dirty="0">
                          <a:effectLst/>
                          <a:latin typeface="Times New Roman" panose="02020603050405020304"/>
                          <a:ea typeface="宋体" panose="02010600030101010101" pitchFamily="2" charset="-122"/>
                        </a:rPr>
                        <a:t>电信间</a:t>
                      </a:r>
                      <a:r>
                        <a:rPr lang="en-US" sz="1800" kern="0" dirty="0">
                          <a:effectLst/>
                          <a:latin typeface="Times New Roman" panose="02020603050405020304"/>
                          <a:ea typeface="宋体" panose="02010600030101010101" pitchFamily="2" charset="-122"/>
                        </a:rPr>
                        <a:t>-A</a:t>
                      </a:r>
                      <a:r>
                        <a:rPr lang="zh-CN" sz="1800" kern="0" dirty="0">
                          <a:effectLst/>
                          <a:latin typeface="Times New Roman" panose="02020603050405020304"/>
                          <a:ea typeface="宋体" panose="02010600030101010101" pitchFamily="2" charset="-122"/>
                        </a:rPr>
                        <a:t>配线架</a:t>
                      </a:r>
                      <a:r>
                        <a:rPr lang="en-US" sz="1800" kern="0" dirty="0">
                          <a:effectLst/>
                          <a:latin typeface="Times New Roman" panose="02020603050405020304"/>
                          <a:ea typeface="宋体" panose="02010600030101010101" pitchFamily="2" charset="-122"/>
                        </a:rPr>
                        <a:t>01</a:t>
                      </a:r>
                      <a:r>
                        <a:rPr lang="zh-CN" sz="1800" kern="0" dirty="0">
                          <a:effectLst/>
                          <a:latin typeface="Times New Roman" panose="02020603050405020304"/>
                          <a:ea typeface="宋体" panose="02010600030101010101" pitchFamily="2" charset="-122"/>
                        </a:rPr>
                        <a:t>端口</a:t>
                      </a:r>
                      <a:endParaRPr lang="zh-CN" sz="1800" kern="100" dirty="0">
                        <a:effectLst/>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0740">
                <a:tc>
                  <a:txBody>
                    <a:bodyPr/>
                    <a:lstStyle/>
                    <a:p>
                      <a:pPr algn="ctr">
                        <a:spcAft>
                          <a:spcPts val="0"/>
                        </a:spcAft>
                      </a:pPr>
                      <a:r>
                        <a:rPr lang="en-US" sz="1800" kern="0">
                          <a:effectLst/>
                          <a:latin typeface="Times New Roman" panose="02020603050405020304"/>
                          <a:ea typeface="宋体" panose="02010600030101010101" pitchFamily="2" charset="-122"/>
                        </a:rPr>
                        <a:t>2</a:t>
                      </a:r>
                      <a:endParaRPr lang="zh-CN" sz="1800" kern="100">
                        <a:effectLst/>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0" dirty="0">
                          <a:effectLst/>
                          <a:latin typeface="Times New Roman" panose="02020603050405020304"/>
                          <a:ea typeface="宋体" panose="02010600030101010101" pitchFamily="2" charset="-122"/>
                        </a:rPr>
                        <a:t>201-o-02/02A-A01-A02</a:t>
                      </a:r>
                      <a:endParaRPr lang="zh-CN" sz="1800" kern="100" dirty="0">
                        <a:effectLst/>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800" kern="0" dirty="0">
                          <a:effectLst/>
                          <a:latin typeface="Times New Roman" panose="02020603050405020304"/>
                          <a:ea typeface="宋体" panose="02010600030101010101" pitchFamily="2" charset="-122"/>
                        </a:rPr>
                        <a:t>端接于：工作区－</a:t>
                      </a:r>
                      <a:r>
                        <a:rPr lang="en-US" sz="1800" kern="0" dirty="0">
                          <a:effectLst/>
                          <a:latin typeface="Times New Roman" panose="02020603050405020304"/>
                          <a:ea typeface="宋体" panose="02010600030101010101" pitchFamily="2" charset="-122"/>
                        </a:rPr>
                        <a:t>201</a:t>
                      </a:r>
                      <a:r>
                        <a:rPr lang="zh-CN" sz="1800" kern="0" dirty="0">
                          <a:effectLst/>
                          <a:latin typeface="Times New Roman" panose="02020603050405020304"/>
                          <a:ea typeface="宋体" panose="02010600030101010101" pitchFamily="2" charset="-122"/>
                        </a:rPr>
                        <a:t>房间信息点</a:t>
                      </a:r>
                      <a:r>
                        <a:rPr lang="en-US" sz="1800" kern="0" dirty="0">
                          <a:effectLst/>
                          <a:latin typeface="Times New Roman" panose="02020603050405020304"/>
                          <a:ea typeface="宋体" panose="02010600030101010101" pitchFamily="2" charset="-122"/>
                        </a:rPr>
                        <a:t>1</a:t>
                      </a:r>
                      <a:r>
                        <a:rPr lang="zh-CN" sz="1800" kern="0" dirty="0">
                          <a:effectLst/>
                          <a:latin typeface="Times New Roman" panose="02020603050405020304"/>
                          <a:ea typeface="宋体" panose="02010600030101010101" pitchFamily="2" charset="-122"/>
                        </a:rPr>
                        <a:t>；电信间－</a:t>
                      </a:r>
                      <a:r>
                        <a:rPr lang="en-US" sz="1800" kern="0" dirty="0">
                          <a:effectLst/>
                          <a:latin typeface="Times New Roman" panose="02020603050405020304"/>
                          <a:ea typeface="宋体" panose="02010600030101010101" pitchFamily="2" charset="-122"/>
                        </a:rPr>
                        <a:t>2</a:t>
                      </a:r>
                      <a:r>
                        <a:rPr lang="zh-CN" sz="1800" kern="0" dirty="0">
                          <a:effectLst/>
                          <a:latin typeface="Times New Roman" panose="02020603050405020304"/>
                          <a:ea typeface="宋体" panose="02010600030101010101" pitchFamily="2" charset="-122"/>
                        </a:rPr>
                        <a:t>层</a:t>
                      </a:r>
                      <a:r>
                        <a:rPr lang="en-US" sz="1800" kern="0" dirty="0">
                          <a:effectLst/>
                          <a:latin typeface="Times New Roman" panose="02020603050405020304"/>
                          <a:ea typeface="宋体" panose="02010600030101010101" pitchFamily="2" charset="-122"/>
                        </a:rPr>
                        <a:t>A</a:t>
                      </a:r>
                      <a:r>
                        <a:rPr lang="zh-CN" sz="1800" kern="0" dirty="0">
                          <a:effectLst/>
                          <a:latin typeface="Times New Roman" panose="02020603050405020304"/>
                          <a:ea typeface="宋体" panose="02010600030101010101" pitchFamily="2" charset="-122"/>
                        </a:rPr>
                        <a:t>电信间</a:t>
                      </a:r>
                      <a:r>
                        <a:rPr lang="en-US" sz="1800" kern="0" dirty="0">
                          <a:effectLst/>
                          <a:latin typeface="Times New Roman" panose="02020603050405020304"/>
                          <a:ea typeface="宋体" panose="02010600030101010101" pitchFamily="2" charset="-122"/>
                        </a:rPr>
                        <a:t>-A</a:t>
                      </a:r>
                      <a:r>
                        <a:rPr lang="zh-CN" sz="1800" kern="0" dirty="0">
                          <a:effectLst/>
                          <a:latin typeface="Times New Roman" panose="02020603050405020304"/>
                          <a:ea typeface="宋体" panose="02010600030101010101" pitchFamily="2" charset="-122"/>
                        </a:rPr>
                        <a:t>配线架</a:t>
                      </a:r>
                      <a:r>
                        <a:rPr lang="en-US" sz="1800" kern="0" dirty="0">
                          <a:effectLst/>
                          <a:latin typeface="Times New Roman" panose="02020603050405020304"/>
                          <a:ea typeface="宋体" panose="02010600030101010101" pitchFamily="2" charset="-122"/>
                        </a:rPr>
                        <a:t>02</a:t>
                      </a:r>
                      <a:r>
                        <a:rPr lang="zh-CN" sz="1800" kern="0" dirty="0">
                          <a:effectLst/>
                          <a:latin typeface="Times New Roman" panose="02020603050405020304"/>
                          <a:ea typeface="宋体" panose="02010600030101010101" pitchFamily="2" charset="-122"/>
                        </a:rPr>
                        <a:t>端口</a:t>
                      </a:r>
                      <a:endParaRPr lang="zh-CN" sz="1800" kern="100" dirty="0">
                        <a:effectLst/>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0880">
                <a:tc>
                  <a:txBody>
                    <a:bodyPr/>
                    <a:lstStyle/>
                    <a:p>
                      <a:pPr algn="ctr">
                        <a:spcAft>
                          <a:spcPts val="0"/>
                        </a:spcAft>
                      </a:pPr>
                      <a:r>
                        <a:rPr lang="en-US" sz="1800" kern="0">
                          <a:effectLst/>
                          <a:latin typeface="Times New Roman" panose="02020603050405020304"/>
                          <a:ea typeface="宋体" panose="02010600030101010101" pitchFamily="2" charset="-122"/>
                        </a:rPr>
                        <a:t>3</a:t>
                      </a:r>
                      <a:endParaRPr lang="zh-CN" sz="1800" kern="100">
                        <a:effectLst/>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0">
                          <a:effectLst/>
                          <a:latin typeface="Times New Roman" panose="02020603050405020304"/>
                          <a:ea typeface="宋体" panose="02010600030101010101" pitchFamily="2" charset="-122"/>
                        </a:rPr>
                        <a:t>201-o-03/02A-A01-A04</a:t>
                      </a:r>
                      <a:endParaRPr lang="zh-CN" sz="1800" kern="100">
                        <a:effectLst/>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800" kern="0" dirty="0">
                          <a:effectLst/>
                          <a:latin typeface="Times New Roman" panose="02020603050405020304"/>
                          <a:ea typeface="宋体" panose="02010600030101010101" pitchFamily="2" charset="-122"/>
                        </a:rPr>
                        <a:t>端接于：工作区－</a:t>
                      </a:r>
                      <a:r>
                        <a:rPr lang="en-US" sz="1800" kern="0" dirty="0">
                          <a:effectLst/>
                          <a:latin typeface="Times New Roman" panose="02020603050405020304"/>
                          <a:ea typeface="宋体" panose="02010600030101010101" pitchFamily="2" charset="-122"/>
                        </a:rPr>
                        <a:t>201</a:t>
                      </a:r>
                      <a:r>
                        <a:rPr lang="zh-CN" sz="1800" kern="0" dirty="0">
                          <a:effectLst/>
                          <a:latin typeface="Times New Roman" panose="02020603050405020304"/>
                          <a:ea typeface="宋体" panose="02010600030101010101" pitchFamily="2" charset="-122"/>
                        </a:rPr>
                        <a:t>房间信息点</a:t>
                      </a:r>
                      <a:r>
                        <a:rPr lang="en-US" sz="1800" kern="0" dirty="0">
                          <a:effectLst/>
                          <a:latin typeface="Times New Roman" panose="02020603050405020304"/>
                          <a:ea typeface="宋体" panose="02010600030101010101" pitchFamily="2" charset="-122"/>
                        </a:rPr>
                        <a:t>1</a:t>
                      </a:r>
                      <a:r>
                        <a:rPr lang="zh-CN" sz="1800" kern="0" dirty="0">
                          <a:effectLst/>
                          <a:latin typeface="Times New Roman" panose="02020603050405020304"/>
                          <a:ea typeface="宋体" panose="02010600030101010101" pitchFamily="2" charset="-122"/>
                        </a:rPr>
                        <a:t>；电信间－</a:t>
                      </a:r>
                      <a:r>
                        <a:rPr lang="en-US" sz="1800" kern="0" dirty="0">
                          <a:effectLst/>
                          <a:latin typeface="Times New Roman" panose="02020603050405020304"/>
                          <a:ea typeface="宋体" panose="02010600030101010101" pitchFamily="2" charset="-122"/>
                        </a:rPr>
                        <a:t>2</a:t>
                      </a:r>
                      <a:r>
                        <a:rPr lang="zh-CN" sz="1800" kern="0" dirty="0">
                          <a:effectLst/>
                          <a:latin typeface="Times New Roman" panose="02020603050405020304"/>
                          <a:ea typeface="宋体" panose="02010600030101010101" pitchFamily="2" charset="-122"/>
                        </a:rPr>
                        <a:t>层</a:t>
                      </a:r>
                      <a:r>
                        <a:rPr lang="en-US" sz="1800" kern="0" dirty="0">
                          <a:effectLst/>
                          <a:latin typeface="Times New Roman" panose="02020603050405020304"/>
                          <a:ea typeface="宋体" panose="02010600030101010101" pitchFamily="2" charset="-122"/>
                        </a:rPr>
                        <a:t>A</a:t>
                      </a:r>
                      <a:r>
                        <a:rPr lang="zh-CN" sz="1800" kern="0" dirty="0">
                          <a:effectLst/>
                          <a:latin typeface="Times New Roman" panose="02020603050405020304"/>
                          <a:ea typeface="宋体" panose="02010600030101010101" pitchFamily="2" charset="-122"/>
                        </a:rPr>
                        <a:t>电信间</a:t>
                      </a:r>
                      <a:r>
                        <a:rPr lang="en-US" sz="1800" kern="0" dirty="0">
                          <a:effectLst/>
                          <a:latin typeface="Times New Roman" panose="02020603050405020304"/>
                          <a:ea typeface="宋体" panose="02010600030101010101" pitchFamily="2" charset="-122"/>
                        </a:rPr>
                        <a:t>-A</a:t>
                      </a:r>
                      <a:r>
                        <a:rPr lang="zh-CN" sz="1800" kern="0" dirty="0">
                          <a:effectLst/>
                          <a:latin typeface="Times New Roman" panose="02020603050405020304"/>
                          <a:ea typeface="宋体" panose="02010600030101010101" pitchFamily="2" charset="-122"/>
                        </a:rPr>
                        <a:t>配线架</a:t>
                      </a:r>
                      <a:r>
                        <a:rPr lang="en-US" sz="1800" kern="0" dirty="0">
                          <a:effectLst/>
                          <a:latin typeface="Times New Roman" panose="02020603050405020304"/>
                          <a:ea typeface="宋体" panose="02010600030101010101" pitchFamily="2" charset="-122"/>
                        </a:rPr>
                        <a:t>03</a:t>
                      </a:r>
                      <a:r>
                        <a:rPr lang="zh-CN" sz="1800" kern="0" dirty="0">
                          <a:effectLst/>
                          <a:latin typeface="Times New Roman" panose="02020603050405020304"/>
                          <a:ea typeface="宋体" panose="02010600030101010101" pitchFamily="2" charset="-122"/>
                        </a:rPr>
                        <a:t>端口</a:t>
                      </a:r>
                      <a:endParaRPr lang="zh-CN" sz="1800" kern="100" dirty="0">
                        <a:effectLst/>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0880">
                <a:tc>
                  <a:txBody>
                    <a:bodyPr/>
                    <a:lstStyle/>
                    <a:p>
                      <a:pPr algn="ctr">
                        <a:spcAft>
                          <a:spcPts val="0"/>
                        </a:spcAft>
                      </a:pPr>
                      <a:r>
                        <a:rPr lang="en-US" sz="1800" kern="0">
                          <a:effectLst/>
                          <a:latin typeface="Times New Roman" panose="02020603050405020304"/>
                          <a:ea typeface="宋体" panose="02010600030101010101" pitchFamily="2" charset="-122"/>
                        </a:rPr>
                        <a:t>4</a:t>
                      </a:r>
                      <a:endParaRPr lang="zh-CN" sz="1800" kern="100">
                        <a:effectLst/>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0">
                          <a:effectLst/>
                          <a:latin typeface="Times New Roman" panose="02020603050405020304"/>
                          <a:ea typeface="宋体" panose="02010600030101010101" pitchFamily="2" charset="-122"/>
                        </a:rPr>
                        <a:t>201-o-04/02A-A01-A04</a:t>
                      </a:r>
                      <a:endParaRPr lang="zh-CN" sz="1800" kern="100">
                        <a:effectLst/>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800" kern="0" dirty="0">
                          <a:effectLst/>
                          <a:latin typeface="Times New Roman" panose="02020603050405020304"/>
                          <a:ea typeface="宋体" panose="02010600030101010101" pitchFamily="2" charset="-122"/>
                        </a:rPr>
                        <a:t>端接于：工作区－</a:t>
                      </a:r>
                      <a:r>
                        <a:rPr lang="en-US" sz="1800" kern="0" dirty="0">
                          <a:effectLst/>
                          <a:latin typeface="Times New Roman" panose="02020603050405020304"/>
                          <a:ea typeface="宋体" panose="02010600030101010101" pitchFamily="2" charset="-122"/>
                        </a:rPr>
                        <a:t>201</a:t>
                      </a:r>
                      <a:r>
                        <a:rPr lang="zh-CN" sz="1800" kern="0" dirty="0">
                          <a:effectLst/>
                          <a:latin typeface="Times New Roman" panose="02020603050405020304"/>
                          <a:ea typeface="宋体" panose="02010600030101010101" pitchFamily="2" charset="-122"/>
                        </a:rPr>
                        <a:t>房间信息点</a:t>
                      </a:r>
                      <a:r>
                        <a:rPr lang="en-US" sz="1800" kern="0" dirty="0">
                          <a:effectLst/>
                          <a:latin typeface="Times New Roman" panose="02020603050405020304"/>
                          <a:ea typeface="宋体" panose="02010600030101010101" pitchFamily="2" charset="-122"/>
                        </a:rPr>
                        <a:t>1</a:t>
                      </a:r>
                      <a:r>
                        <a:rPr lang="zh-CN" sz="1800" kern="0" dirty="0">
                          <a:effectLst/>
                          <a:latin typeface="Times New Roman" panose="02020603050405020304"/>
                          <a:ea typeface="宋体" panose="02010600030101010101" pitchFamily="2" charset="-122"/>
                        </a:rPr>
                        <a:t>；电信间－</a:t>
                      </a:r>
                      <a:r>
                        <a:rPr lang="en-US" sz="1800" kern="0" dirty="0">
                          <a:effectLst/>
                          <a:latin typeface="Times New Roman" panose="02020603050405020304"/>
                          <a:ea typeface="宋体" panose="02010600030101010101" pitchFamily="2" charset="-122"/>
                        </a:rPr>
                        <a:t>2</a:t>
                      </a:r>
                      <a:r>
                        <a:rPr lang="zh-CN" sz="1800" kern="0" dirty="0">
                          <a:effectLst/>
                          <a:latin typeface="Times New Roman" panose="02020603050405020304"/>
                          <a:ea typeface="宋体" panose="02010600030101010101" pitchFamily="2" charset="-122"/>
                        </a:rPr>
                        <a:t>层</a:t>
                      </a:r>
                      <a:r>
                        <a:rPr lang="en-US" sz="1800" kern="0" dirty="0">
                          <a:effectLst/>
                          <a:latin typeface="Times New Roman" panose="02020603050405020304"/>
                          <a:ea typeface="宋体" panose="02010600030101010101" pitchFamily="2" charset="-122"/>
                        </a:rPr>
                        <a:t>A</a:t>
                      </a:r>
                      <a:r>
                        <a:rPr lang="zh-CN" sz="1800" kern="0" dirty="0">
                          <a:effectLst/>
                          <a:latin typeface="Times New Roman" panose="02020603050405020304"/>
                          <a:ea typeface="宋体" panose="02010600030101010101" pitchFamily="2" charset="-122"/>
                        </a:rPr>
                        <a:t>电信间</a:t>
                      </a:r>
                      <a:r>
                        <a:rPr lang="en-US" sz="1800" kern="0" dirty="0">
                          <a:effectLst/>
                          <a:latin typeface="Times New Roman" panose="02020603050405020304"/>
                          <a:ea typeface="宋体" panose="02010600030101010101" pitchFamily="2" charset="-122"/>
                        </a:rPr>
                        <a:t>-A</a:t>
                      </a:r>
                      <a:r>
                        <a:rPr lang="zh-CN" sz="1800" kern="0" dirty="0">
                          <a:effectLst/>
                          <a:latin typeface="Times New Roman" panose="02020603050405020304"/>
                          <a:ea typeface="宋体" panose="02010600030101010101" pitchFamily="2" charset="-122"/>
                        </a:rPr>
                        <a:t>配线架</a:t>
                      </a:r>
                      <a:r>
                        <a:rPr lang="en-US" sz="1800" kern="0" dirty="0">
                          <a:effectLst/>
                          <a:latin typeface="Times New Roman" panose="02020603050405020304"/>
                          <a:ea typeface="宋体" panose="02010600030101010101" pitchFamily="2" charset="-122"/>
                        </a:rPr>
                        <a:t>04</a:t>
                      </a:r>
                      <a:r>
                        <a:rPr lang="zh-CN" sz="1800" kern="0" dirty="0">
                          <a:effectLst/>
                          <a:latin typeface="Times New Roman" panose="02020603050405020304"/>
                          <a:ea typeface="宋体" panose="02010600030101010101" pitchFamily="2" charset="-122"/>
                        </a:rPr>
                        <a:t>端口</a:t>
                      </a:r>
                      <a:endParaRPr lang="zh-CN" sz="1800" kern="100" dirty="0">
                        <a:effectLst/>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440">
                <a:tc gridSpan="3">
                  <a:txBody>
                    <a:bodyPr/>
                    <a:lstStyle/>
                    <a:p>
                      <a:pPr algn="ctr">
                        <a:spcAft>
                          <a:spcPts val="0"/>
                        </a:spcAft>
                      </a:pPr>
                      <a:r>
                        <a:rPr lang="en-US" sz="1800" kern="0" dirty="0">
                          <a:effectLst/>
                          <a:latin typeface="Times New Roman" panose="02020603050405020304"/>
                          <a:ea typeface="宋体" panose="02010600030101010101" pitchFamily="2" charset="-122"/>
                        </a:rPr>
                        <a:t>……</a:t>
                      </a:r>
                      <a:endParaRPr lang="zh-CN" sz="1800" kern="100" dirty="0">
                        <a:effectLst/>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r>
              <a:tr h="797560">
                <a:tc>
                  <a:txBody>
                    <a:bodyPr/>
                    <a:lstStyle/>
                    <a:p>
                      <a:pPr algn="ctr">
                        <a:spcAft>
                          <a:spcPts val="0"/>
                        </a:spcAft>
                      </a:pPr>
                      <a:r>
                        <a:rPr lang="en-US" sz="1800" kern="0">
                          <a:effectLst/>
                          <a:latin typeface="Times New Roman" panose="02020603050405020304"/>
                          <a:ea typeface="宋体" panose="02010600030101010101" pitchFamily="2" charset="-122"/>
                        </a:rPr>
                        <a:t>35</a:t>
                      </a:r>
                      <a:endParaRPr lang="zh-CN" sz="1800" kern="100">
                        <a:effectLst/>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0">
                          <a:effectLst/>
                          <a:latin typeface="Times New Roman" panose="02020603050405020304"/>
                          <a:ea typeface="宋体" panose="02010600030101010101" pitchFamily="2" charset="-122"/>
                        </a:rPr>
                        <a:t>225-o-01/02A-A01-B09</a:t>
                      </a:r>
                      <a:endParaRPr lang="zh-CN" sz="1800" kern="100">
                        <a:effectLst/>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800" kern="0" dirty="0">
                          <a:effectLst/>
                          <a:latin typeface="Times New Roman" panose="02020603050405020304"/>
                          <a:ea typeface="宋体" panose="02010600030101010101" pitchFamily="2" charset="-122"/>
                        </a:rPr>
                        <a:t>端接于：工作区－</a:t>
                      </a:r>
                      <a:r>
                        <a:rPr lang="en-US" sz="1800" kern="0" dirty="0">
                          <a:effectLst/>
                          <a:latin typeface="Times New Roman" panose="02020603050405020304"/>
                          <a:ea typeface="宋体" panose="02010600030101010101" pitchFamily="2" charset="-122"/>
                        </a:rPr>
                        <a:t>225</a:t>
                      </a:r>
                      <a:r>
                        <a:rPr lang="zh-CN" sz="1800" kern="0" dirty="0">
                          <a:effectLst/>
                          <a:latin typeface="Times New Roman" panose="02020603050405020304"/>
                          <a:ea typeface="宋体" panose="02010600030101010101" pitchFamily="2" charset="-122"/>
                        </a:rPr>
                        <a:t>房间信息点</a:t>
                      </a:r>
                      <a:r>
                        <a:rPr lang="en-US" sz="1800" kern="0" dirty="0">
                          <a:effectLst/>
                          <a:latin typeface="Times New Roman" panose="02020603050405020304"/>
                          <a:ea typeface="宋体" panose="02010600030101010101" pitchFamily="2" charset="-122"/>
                        </a:rPr>
                        <a:t>1</a:t>
                      </a:r>
                      <a:r>
                        <a:rPr lang="zh-CN" sz="1800" kern="0" dirty="0">
                          <a:effectLst/>
                          <a:latin typeface="Times New Roman" panose="02020603050405020304"/>
                          <a:ea typeface="宋体" panose="02010600030101010101" pitchFamily="2" charset="-122"/>
                        </a:rPr>
                        <a:t>；电信间－</a:t>
                      </a:r>
                      <a:r>
                        <a:rPr lang="en-US" sz="1800" kern="0" dirty="0">
                          <a:effectLst/>
                          <a:latin typeface="Times New Roman" panose="02020603050405020304"/>
                          <a:ea typeface="宋体" panose="02010600030101010101" pitchFamily="2" charset="-122"/>
                        </a:rPr>
                        <a:t>2</a:t>
                      </a:r>
                      <a:r>
                        <a:rPr lang="zh-CN" sz="1800" kern="0" dirty="0">
                          <a:effectLst/>
                          <a:latin typeface="Times New Roman" panose="02020603050405020304"/>
                          <a:ea typeface="宋体" panose="02010600030101010101" pitchFamily="2" charset="-122"/>
                        </a:rPr>
                        <a:t>层</a:t>
                      </a:r>
                      <a:r>
                        <a:rPr lang="en-US" sz="1800" kern="0" dirty="0">
                          <a:effectLst/>
                          <a:latin typeface="Times New Roman" panose="02020603050405020304"/>
                          <a:ea typeface="宋体" panose="02010600030101010101" pitchFamily="2" charset="-122"/>
                        </a:rPr>
                        <a:t>A</a:t>
                      </a:r>
                      <a:r>
                        <a:rPr lang="zh-CN" sz="1800" kern="0" dirty="0">
                          <a:effectLst/>
                          <a:latin typeface="Times New Roman" panose="02020603050405020304"/>
                          <a:ea typeface="宋体" panose="02010600030101010101" pitchFamily="2" charset="-122"/>
                        </a:rPr>
                        <a:t>电信间</a:t>
                      </a:r>
                      <a:r>
                        <a:rPr lang="en-US" sz="1800" kern="0" dirty="0">
                          <a:effectLst/>
                          <a:latin typeface="Times New Roman" panose="02020603050405020304"/>
                          <a:ea typeface="宋体" panose="02010600030101010101" pitchFamily="2" charset="-122"/>
                        </a:rPr>
                        <a:t>- A</a:t>
                      </a:r>
                      <a:r>
                        <a:rPr lang="zh-CN" sz="1800" kern="0" dirty="0">
                          <a:effectLst/>
                          <a:latin typeface="Times New Roman" panose="02020603050405020304"/>
                          <a:ea typeface="宋体" panose="02010600030101010101" pitchFamily="2" charset="-122"/>
                        </a:rPr>
                        <a:t>列</a:t>
                      </a:r>
                      <a:r>
                        <a:rPr lang="en-US" sz="1800" kern="0" dirty="0">
                          <a:effectLst/>
                          <a:latin typeface="Times New Roman" panose="02020603050405020304"/>
                          <a:ea typeface="宋体" panose="02010600030101010101" pitchFamily="2" charset="-122"/>
                        </a:rPr>
                        <a:t>01</a:t>
                      </a:r>
                      <a:r>
                        <a:rPr lang="zh-CN" sz="1800" kern="0" dirty="0">
                          <a:effectLst/>
                          <a:latin typeface="Times New Roman" panose="02020603050405020304"/>
                          <a:ea typeface="宋体" panose="02010600030101010101" pitchFamily="2" charset="-122"/>
                        </a:rPr>
                        <a:t>机柜</a:t>
                      </a:r>
                      <a:r>
                        <a:rPr lang="en-US" sz="1800" kern="0" dirty="0">
                          <a:effectLst/>
                          <a:latin typeface="Times New Roman" panose="02020603050405020304"/>
                          <a:ea typeface="宋体" panose="02010600030101010101" pitchFamily="2" charset="-122"/>
                        </a:rPr>
                        <a:t>-B</a:t>
                      </a:r>
                      <a:r>
                        <a:rPr lang="zh-CN" sz="1800" kern="0" dirty="0">
                          <a:effectLst/>
                          <a:latin typeface="Times New Roman" panose="02020603050405020304"/>
                          <a:ea typeface="宋体" panose="02010600030101010101" pitchFamily="2" charset="-122"/>
                        </a:rPr>
                        <a:t>配线架</a:t>
                      </a:r>
                      <a:r>
                        <a:rPr lang="en-US" sz="1800" kern="0" dirty="0">
                          <a:effectLst/>
                          <a:latin typeface="Times New Roman" panose="02020603050405020304"/>
                          <a:ea typeface="宋体" panose="02010600030101010101" pitchFamily="2" charset="-122"/>
                        </a:rPr>
                        <a:t>09</a:t>
                      </a:r>
                      <a:r>
                        <a:rPr lang="zh-CN" sz="1800" kern="0" dirty="0">
                          <a:effectLst/>
                          <a:latin typeface="Times New Roman" panose="02020603050405020304"/>
                          <a:ea typeface="宋体" panose="02010600030101010101" pitchFamily="2" charset="-122"/>
                        </a:rPr>
                        <a:t>端口</a:t>
                      </a:r>
                      <a:endParaRPr lang="zh-CN" sz="1800" kern="100" dirty="0">
                        <a:effectLst/>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6280">
                <a:tc>
                  <a:txBody>
                    <a:bodyPr/>
                    <a:lstStyle/>
                    <a:p>
                      <a:pPr algn="ctr">
                        <a:spcAft>
                          <a:spcPts val="0"/>
                        </a:spcAft>
                      </a:pPr>
                      <a:r>
                        <a:rPr lang="en-US" sz="1800" kern="0">
                          <a:effectLst/>
                          <a:latin typeface="Times New Roman" panose="02020603050405020304"/>
                          <a:ea typeface="宋体" panose="02010600030101010101" pitchFamily="2" charset="-122"/>
                        </a:rPr>
                        <a:t>36</a:t>
                      </a:r>
                      <a:endParaRPr lang="zh-CN" sz="1800" kern="100">
                        <a:effectLst/>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0">
                          <a:effectLst/>
                          <a:latin typeface="Times New Roman" panose="02020603050405020304"/>
                          <a:ea typeface="宋体" panose="02010600030101010101" pitchFamily="2" charset="-122"/>
                        </a:rPr>
                        <a:t>225-o-02/02A-A01-B10</a:t>
                      </a:r>
                      <a:endParaRPr lang="zh-CN" sz="1800" kern="100">
                        <a:effectLst/>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800" kern="0" dirty="0">
                          <a:effectLst/>
                          <a:latin typeface="Times New Roman" panose="02020603050405020304"/>
                          <a:ea typeface="宋体" panose="02010600030101010101" pitchFamily="2" charset="-122"/>
                        </a:rPr>
                        <a:t>端接于：工作区－</a:t>
                      </a:r>
                      <a:r>
                        <a:rPr lang="en-US" sz="1800" kern="0" dirty="0">
                          <a:effectLst/>
                          <a:latin typeface="Times New Roman" panose="02020603050405020304"/>
                          <a:ea typeface="宋体" panose="02010600030101010101" pitchFamily="2" charset="-122"/>
                        </a:rPr>
                        <a:t>225</a:t>
                      </a:r>
                      <a:r>
                        <a:rPr lang="zh-CN" sz="1800" kern="0" dirty="0">
                          <a:effectLst/>
                          <a:latin typeface="Times New Roman" panose="02020603050405020304"/>
                          <a:ea typeface="宋体" panose="02010600030101010101" pitchFamily="2" charset="-122"/>
                        </a:rPr>
                        <a:t>房间信息点</a:t>
                      </a:r>
                      <a:r>
                        <a:rPr lang="en-US" sz="1800" kern="0" dirty="0">
                          <a:effectLst/>
                          <a:latin typeface="Times New Roman" panose="02020603050405020304"/>
                          <a:ea typeface="宋体" panose="02010600030101010101" pitchFamily="2" charset="-122"/>
                        </a:rPr>
                        <a:t>1</a:t>
                      </a:r>
                      <a:r>
                        <a:rPr lang="zh-CN" sz="1800" kern="0" dirty="0">
                          <a:effectLst/>
                          <a:latin typeface="Times New Roman" panose="02020603050405020304"/>
                          <a:ea typeface="宋体" panose="02010600030101010101" pitchFamily="2" charset="-122"/>
                        </a:rPr>
                        <a:t>；电信间－</a:t>
                      </a:r>
                      <a:r>
                        <a:rPr lang="en-US" sz="1800" kern="0" dirty="0">
                          <a:effectLst/>
                          <a:latin typeface="Times New Roman" panose="02020603050405020304"/>
                          <a:ea typeface="宋体" panose="02010600030101010101" pitchFamily="2" charset="-122"/>
                        </a:rPr>
                        <a:t>2</a:t>
                      </a:r>
                      <a:r>
                        <a:rPr lang="zh-CN" sz="1800" kern="0" dirty="0">
                          <a:effectLst/>
                          <a:latin typeface="Times New Roman" panose="02020603050405020304"/>
                          <a:ea typeface="宋体" panose="02010600030101010101" pitchFamily="2" charset="-122"/>
                        </a:rPr>
                        <a:t>层</a:t>
                      </a:r>
                      <a:r>
                        <a:rPr lang="en-US" sz="1800" kern="0" dirty="0">
                          <a:effectLst/>
                          <a:latin typeface="Times New Roman" panose="02020603050405020304"/>
                          <a:ea typeface="宋体" panose="02010600030101010101" pitchFamily="2" charset="-122"/>
                        </a:rPr>
                        <a:t>A</a:t>
                      </a:r>
                      <a:r>
                        <a:rPr lang="zh-CN" sz="1800" kern="0" dirty="0">
                          <a:effectLst/>
                          <a:latin typeface="Times New Roman" panose="02020603050405020304"/>
                          <a:ea typeface="宋体" panose="02010600030101010101" pitchFamily="2" charset="-122"/>
                        </a:rPr>
                        <a:t>电信间</a:t>
                      </a:r>
                      <a:r>
                        <a:rPr lang="en-US" sz="1800" kern="0" dirty="0">
                          <a:effectLst/>
                          <a:latin typeface="Times New Roman" panose="02020603050405020304"/>
                          <a:ea typeface="宋体" panose="02010600030101010101" pitchFamily="2" charset="-122"/>
                        </a:rPr>
                        <a:t>- A</a:t>
                      </a:r>
                      <a:r>
                        <a:rPr lang="zh-CN" sz="1800" kern="0" dirty="0">
                          <a:effectLst/>
                          <a:latin typeface="Times New Roman" panose="02020603050405020304"/>
                          <a:ea typeface="宋体" panose="02010600030101010101" pitchFamily="2" charset="-122"/>
                        </a:rPr>
                        <a:t>列</a:t>
                      </a:r>
                      <a:r>
                        <a:rPr lang="en-US" sz="1800" kern="0" dirty="0">
                          <a:effectLst/>
                          <a:latin typeface="Times New Roman" panose="02020603050405020304"/>
                          <a:ea typeface="宋体" panose="02010600030101010101" pitchFamily="2" charset="-122"/>
                        </a:rPr>
                        <a:t>01</a:t>
                      </a:r>
                      <a:r>
                        <a:rPr lang="zh-CN" sz="1800" kern="0" dirty="0">
                          <a:effectLst/>
                          <a:latin typeface="Times New Roman" panose="02020603050405020304"/>
                          <a:ea typeface="宋体" panose="02010600030101010101" pitchFamily="2" charset="-122"/>
                        </a:rPr>
                        <a:t>机柜</a:t>
                      </a:r>
                      <a:r>
                        <a:rPr lang="en-US" sz="1800" kern="0" dirty="0">
                          <a:effectLst/>
                          <a:latin typeface="Times New Roman" panose="02020603050405020304"/>
                          <a:ea typeface="宋体" panose="02010600030101010101" pitchFamily="2" charset="-122"/>
                        </a:rPr>
                        <a:t>-B</a:t>
                      </a:r>
                      <a:r>
                        <a:rPr lang="zh-CN" sz="1800" kern="0" dirty="0">
                          <a:effectLst/>
                          <a:latin typeface="Times New Roman" panose="02020603050405020304"/>
                          <a:ea typeface="宋体" panose="02010600030101010101" pitchFamily="2" charset="-122"/>
                        </a:rPr>
                        <a:t>配线架</a:t>
                      </a:r>
                      <a:r>
                        <a:rPr lang="en-US" sz="1800" kern="0" dirty="0">
                          <a:effectLst/>
                          <a:latin typeface="Times New Roman" panose="02020603050405020304"/>
                          <a:ea typeface="宋体" panose="02010600030101010101" pitchFamily="2" charset="-122"/>
                        </a:rPr>
                        <a:t>10</a:t>
                      </a:r>
                      <a:r>
                        <a:rPr lang="zh-CN" sz="1800" kern="0" dirty="0">
                          <a:effectLst/>
                          <a:latin typeface="Times New Roman" panose="02020603050405020304"/>
                          <a:ea typeface="宋体" panose="02010600030101010101" pitchFamily="2" charset="-122"/>
                        </a:rPr>
                        <a:t>端口</a:t>
                      </a:r>
                      <a:endParaRPr lang="zh-CN" sz="1800" kern="100" dirty="0">
                        <a:effectLst/>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1815" y="1070293"/>
            <a:ext cx="44291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9"/>
          <p:cNvSpPr>
            <a:spLocks noChangeArrowheads="1"/>
          </p:cNvSpPr>
          <p:nvPr/>
        </p:nvSpPr>
        <p:spPr bwMode="auto">
          <a:xfrm>
            <a:off x="807403" y="1148080"/>
            <a:ext cx="410495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b="1" dirty="0">
                <a:solidFill>
                  <a:schemeClr val="bg1"/>
                </a:solidFill>
              </a:rPr>
              <a:t>3.</a:t>
            </a:r>
            <a:r>
              <a:rPr lang="zh-CN" altLang="zh-CN" sz="2400" b="1" dirty="0">
                <a:solidFill>
                  <a:schemeClr val="bg1"/>
                </a:solidFill>
              </a:rPr>
              <a:t>干线子系统设计</a:t>
            </a:r>
            <a:endParaRPr lang="zh-CN" altLang="zh-CN" sz="2400" b="1" dirty="0">
              <a:solidFill>
                <a:schemeClr val="bg1"/>
              </a:solidFill>
            </a:endParaRPr>
          </a:p>
        </p:txBody>
      </p:sp>
      <p:sp>
        <p:nvSpPr>
          <p:cNvPr id="10244" name="标题 1"/>
          <p:cNvSpPr/>
          <p:nvPr/>
        </p:nvSpPr>
        <p:spPr bwMode="auto">
          <a:xfrm>
            <a:off x="3043423" y="260350"/>
            <a:ext cx="5810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3200" b="1" dirty="0"/>
              <a:t>18.2.3 </a:t>
            </a:r>
            <a:r>
              <a:rPr lang="zh-CN" altLang="zh-CN" sz="3200" b="1" dirty="0"/>
              <a:t>系统设计</a:t>
            </a:r>
            <a:endParaRPr lang="zh-CN" altLang="zh-CN" sz="3200" b="1" dirty="0"/>
          </a:p>
        </p:txBody>
      </p:sp>
      <p:sp>
        <p:nvSpPr>
          <p:cNvPr id="17" name="Rectangle 75"/>
          <p:cNvSpPr>
            <a:spLocks noChangeArrowheads="1"/>
          </p:cNvSpPr>
          <p:nvPr/>
        </p:nvSpPr>
        <p:spPr bwMode="auto">
          <a:xfrm>
            <a:off x="551815" y="1844675"/>
            <a:ext cx="10996295" cy="439229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nchor="t" anchorCtr="0"/>
          <a:lstStyle/>
          <a:p>
            <a:pPr indent="628650"/>
            <a:r>
              <a:rPr lang="zh-CN" altLang="zh-CN" sz="2400" dirty="0"/>
              <a:t>考虑到以后扩容的方便，数据主干不使用双绞线电缆，从设备间到电信间全部敷设</a:t>
            </a:r>
            <a:r>
              <a:rPr lang="en-US" altLang="zh-CN" sz="2400" dirty="0"/>
              <a:t>6</a:t>
            </a:r>
            <a:r>
              <a:rPr lang="zh-CN" altLang="zh-CN" sz="2400" dirty="0"/>
              <a:t>芯多模室内光缆，并预留光纤通道，方便光纤敷设或实现光缆升级（芯数或光缆类型）。光缆布放从设备间经水平线槽至弱电间垂直桥架。光缆成端全部采用</a:t>
            </a:r>
            <a:r>
              <a:rPr lang="en-US" altLang="zh-CN" sz="2400" dirty="0"/>
              <a:t>ST</a:t>
            </a:r>
            <a:r>
              <a:rPr lang="zh-CN" altLang="zh-CN" sz="2400" dirty="0"/>
              <a:t>头</a:t>
            </a:r>
            <a:r>
              <a:rPr lang="zh-CN" altLang="zh-CN" sz="2400" dirty="0" smtClean="0"/>
              <a:t>。</a:t>
            </a:r>
            <a:endParaRPr lang="en-US" altLang="zh-CN" sz="2400" dirty="0" smtClean="0"/>
          </a:p>
          <a:p>
            <a:pPr indent="628650"/>
            <a:r>
              <a:rPr lang="zh-CN" altLang="zh-CN" sz="2400" dirty="0" smtClean="0"/>
              <a:t>语音</a:t>
            </a:r>
            <a:r>
              <a:rPr lang="zh-CN" altLang="zh-CN" sz="2400" dirty="0"/>
              <a:t>部分，采用</a:t>
            </a:r>
            <a:r>
              <a:rPr lang="en-US" altLang="zh-CN" sz="2400" dirty="0"/>
              <a:t>5</a:t>
            </a:r>
            <a:r>
              <a:rPr lang="zh-CN" altLang="zh-CN" sz="2400" dirty="0"/>
              <a:t>类</a:t>
            </a:r>
            <a:r>
              <a:rPr lang="en-US" altLang="zh-CN" sz="2400" dirty="0"/>
              <a:t>25</a:t>
            </a:r>
            <a:r>
              <a:rPr lang="zh-CN" altLang="zh-CN" sz="2400" dirty="0"/>
              <a:t>对大对数电缆，可满足语音要求</a:t>
            </a:r>
            <a:r>
              <a:rPr lang="zh-CN" altLang="zh-CN" sz="2400" dirty="0" smtClean="0"/>
              <a:t>。</a:t>
            </a:r>
            <a:endParaRPr lang="en-US" altLang="zh-CN" sz="2400" dirty="0" smtClean="0"/>
          </a:p>
          <a:p>
            <a:pPr indent="628650"/>
            <a:r>
              <a:rPr lang="zh-CN" altLang="zh-CN" sz="2400" dirty="0" smtClean="0"/>
              <a:t>建筑物</a:t>
            </a:r>
            <a:r>
              <a:rPr lang="zh-CN" altLang="zh-CN" sz="2400" dirty="0"/>
              <a:t>内主干缆线标识符的格式为</a:t>
            </a:r>
            <a:r>
              <a:rPr lang="en-US" altLang="zh-CN" sz="2400" dirty="0"/>
              <a:t>ft1/ft2C,</a:t>
            </a:r>
            <a:r>
              <a:rPr lang="zh-CN" altLang="zh-CN" sz="2400" dirty="0"/>
              <a:t>其中：</a:t>
            </a:r>
            <a:r>
              <a:rPr lang="en-US" altLang="zh-CN" sz="2400" dirty="0"/>
              <a:t>ft1</a:t>
            </a:r>
            <a:r>
              <a:rPr lang="zh-CN" altLang="zh-CN" sz="2400" dirty="0"/>
              <a:t>为端接主干缆线一端的电信间标识符；</a:t>
            </a:r>
            <a:r>
              <a:rPr lang="en-US" altLang="zh-CN" sz="2400" dirty="0"/>
              <a:t>Ft2</a:t>
            </a:r>
            <a:r>
              <a:rPr lang="zh-CN" altLang="zh-CN" sz="2400" dirty="0"/>
              <a:t>为端接主干缆线另一端的电信间标识符；</a:t>
            </a:r>
            <a:r>
              <a:rPr lang="en-US" altLang="zh-CN" sz="2400" dirty="0"/>
              <a:t>c</a:t>
            </a:r>
            <a:r>
              <a:rPr lang="zh-CN" altLang="zh-CN" sz="2400" dirty="0"/>
              <a:t>为</a:t>
            </a:r>
            <a:r>
              <a:rPr lang="en-US" altLang="zh-CN" sz="2400" dirty="0"/>
              <a:t>1</a:t>
            </a:r>
            <a:r>
              <a:rPr lang="zh-CN" altLang="zh-CN" sz="2400" dirty="0"/>
              <a:t>位或</a:t>
            </a:r>
            <a:r>
              <a:rPr lang="en-US" altLang="zh-CN" sz="2400" dirty="0"/>
              <a:t>2</a:t>
            </a:r>
            <a:r>
              <a:rPr lang="zh-CN" altLang="zh-CN" sz="2400" dirty="0"/>
              <a:t>位数字，表示为第</a:t>
            </a:r>
            <a:r>
              <a:rPr lang="en-US" altLang="zh-CN" sz="2400" dirty="0"/>
              <a:t>n</a:t>
            </a:r>
            <a:r>
              <a:rPr lang="zh-CN" altLang="zh-CN" sz="2400" dirty="0"/>
              <a:t>根</a:t>
            </a:r>
            <a:r>
              <a:rPr lang="zh-CN" altLang="zh-CN" sz="2400" dirty="0" smtClean="0"/>
              <a:t>。</a:t>
            </a:r>
            <a:endParaRPr lang="zh-CN" altLang="zh-CN"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标题 1"/>
          <p:cNvSpPr/>
          <p:nvPr/>
        </p:nvSpPr>
        <p:spPr bwMode="auto">
          <a:xfrm>
            <a:off x="3043423" y="260350"/>
            <a:ext cx="5810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3200" b="1" dirty="0"/>
              <a:t>18.2.3 </a:t>
            </a:r>
            <a:r>
              <a:rPr lang="zh-CN" altLang="zh-CN" sz="3200" b="1" dirty="0"/>
              <a:t>系统设计</a:t>
            </a:r>
            <a:endParaRPr lang="zh-CN" altLang="zh-CN" sz="3200" b="1" dirty="0"/>
          </a:p>
        </p:txBody>
      </p:sp>
      <p:graphicFrame>
        <p:nvGraphicFramePr>
          <p:cNvPr id="2" name="表格 1"/>
          <p:cNvGraphicFramePr>
            <a:graphicFrameLocks noGrp="1"/>
          </p:cNvGraphicFramePr>
          <p:nvPr>
            <p:custDataLst>
              <p:tags r:id="rId1"/>
            </p:custDataLst>
          </p:nvPr>
        </p:nvGraphicFramePr>
        <p:xfrm>
          <a:off x="701675" y="1249680"/>
          <a:ext cx="11017885" cy="5210810"/>
        </p:xfrm>
        <a:graphic>
          <a:graphicData uri="http://schemas.openxmlformats.org/drawingml/2006/table">
            <a:tbl>
              <a:tblPr firstRow="1" firstCol="1" bandRow="1">
                <a:tableStyleId>{5C22544A-7EE6-4342-B048-85BDC9FD1C3A}</a:tableStyleId>
              </a:tblPr>
              <a:tblGrid>
                <a:gridCol w="919480"/>
                <a:gridCol w="4067810"/>
                <a:gridCol w="6030595"/>
              </a:tblGrid>
              <a:tr h="611505">
                <a:tc>
                  <a:txBody>
                    <a:bodyPr/>
                    <a:lstStyle/>
                    <a:p>
                      <a:pPr algn="ctr">
                        <a:spcAft>
                          <a:spcPts val="0"/>
                        </a:spcAft>
                      </a:pPr>
                      <a:r>
                        <a:rPr lang="zh-CN" sz="2000" kern="0">
                          <a:effectLst/>
                        </a:rPr>
                        <a:t>序号</a:t>
                      </a:r>
                      <a:endParaRPr lang="zh-CN" sz="2000" kern="100">
                        <a:effectLst/>
                        <a:latin typeface="Times New Roman" panose="02020603050405020304"/>
                        <a:ea typeface="宋体" panose="02010600030101010101" pitchFamily="2" charset="-122"/>
                      </a:endParaRPr>
                    </a:p>
                  </a:txBody>
                  <a:tcPr marL="68580" marR="68580" marT="0" marB="0" anchor="ctr" anchorCtr="0"/>
                </a:tc>
                <a:tc>
                  <a:txBody>
                    <a:bodyPr/>
                    <a:lstStyle/>
                    <a:p>
                      <a:pPr algn="ctr">
                        <a:spcAft>
                          <a:spcPts val="0"/>
                        </a:spcAft>
                      </a:pPr>
                      <a:r>
                        <a:rPr lang="zh-CN" sz="2000" kern="0">
                          <a:effectLst/>
                        </a:rPr>
                        <a:t>建筑物主干光缆链路</a:t>
                      </a:r>
                      <a:r>
                        <a:rPr lang="en-US" sz="2000" kern="0">
                          <a:effectLst/>
                        </a:rPr>
                        <a:t>(</a:t>
                      </a:r>
                      <a:r>
                        <a:rPr lang="zh-CN" sz="2000" kern="0">
                          <a:effectLst/>
                        </a:rPr>
                        <a:t>数据</a:t>
                      </a:r>
                      <a:r>
                        <a:rPr lang="en-US" sz="2000" kern="0">
                          <a:effectLst/>
                        </a:rPr>
                        <a:t>)</a:t>
                      </a:r>
                      <a:endParaRPr lang="zh-CN" sz="2000" kern="100">
                        <a:effectLst/>
                        <a:latin typeface="Times New Roman" panose="02020603050405020304"/>
                        <a:ea typeface="宋体" panose="02010600030101010101" pitchFamily="2" charset="-122"/>
                      </a:endParaRPr>
                    </a:p>
                  </a:txBody>
                  <a:tcPr marL="68580" marR="68580" marT="0" marB="0" anchor="ctr" anchorCtr="0"/>
                </a:tc>
                <a:tc>
                  <a:txBody>
                    <a:bodyPr/>
                    <a:lstStyle/>
                    <a:p>
                      <a:pPr algn="ctr">
                        <a:spcAft>
                          <a:spcPts val="0"/>
                        </a:spcAft>
                      </a:pPr>
                      <a:r>
                        <a:rPr lang="zh-CN" sz="2000" kern="0">
                          <a:effectLst/>
                        </a:rPr>
                        <a:t>标识说明</a:t>
                      </a:r>
                      <a:endParaRPr lang="zh-CN" sz="2000" kern="100">
                        <a:effectLst/>
                        <a:latin typeface="Times New Roman" panose="02020603050405020304"/>
                        <a:ea typeface="宋体" panose="02010600030101010101" pitchFamily="2" charset="-122"/>
                      </a:endParaRPr>
                    </a:p>
                  </a:txBody>
                  <a:tcPr marL="68580" marR="68580" marT="0" marB="0" anchor="ctr" anchorCtr="0"/>
                </a:tc>
              </a:tr>
              <a:tr h="1379855">
                <a:tc>
                  <a:txBody>
                    <a:bodyPr/>
                    <a:lstStyle/>
                    <a:p>
                      <a:pPr algn="ctr">
                        <a:spcAft>
                          <a:spcPts val="0"/>
                        </a:spcAft>
                      </a:pPr>
                      <a:r>
                        <a:rPr lang="en-US" sz="2000" kern="0">
                          <a:effectLst/>
                        </a:rPr>
                        <a:t>1</a:t>
                      </a:r>
                      <a:endParaRPr lang="zh-CN" sz="20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2000" kern="0">
                          <a:effectLst/>
                        </a:rPr>
                        <a:t>03A-A01-A01-06/01A-A01-A01-06</a:t>
                      </a:r>
                      <a:endParaRPr lang="zh-CN" sz="2000" kern="100">
                        <a:effectLst/>
                        <a:latin typeface="Times New Roman" panose="02020603050405020304"/>
                        <a:ea typeface="宋体" panose="02010600030101010101" pitchFamily="2" charset="-122"/>
                      </a:endParaRPr>
                    </a:p>
                  </a:txBody>
                  <a:tcPr marL="68580" marR="68580" marT="0" marB="0" anchor="ctr"/>
                </a:tc>
                <a:tc>
                  <a:txBody>
                    <a:bodyPr/>
                    <a:lstStyle/>
                    <a:p>
                      <a:pPr algn="just">
                        <a:spcAft>
                          <a:spcPts val="0"/>
                        </a:spcAft>
                      </a:pPr>
                      <a:r>
                        <a:rPr lang="zh-CN" sz="2000" kern="0">
                          <a:effectLst/>
                        </a:rPr>
                        <a:t>端接于：设备间－</a:t>
                      </a:r>
                      <a:r>
                        <a:rPr lang="en-US" sz="2000" kern="0">
                          <a:effectLst/>
                        </a:rPr>
                        <a:t>3</a:t>
                      </a:r>
                      <a:r>
                        <a:rPr lang="zh-CN" sz="2000" kern="0">
                          <a:effectLst/>
                        </a:rPr>
                        <a:t>层</a:t>
                      </a:r>
                      <a:r>
                        <a:rPr lang="en-US" sz="2000" kern="0">
                          <a:effectLst/>
                        </a:rPr>
                        <a:t>A</a:t>
                      </a:r>
                      <a:r>
                        <a:rPr lang="zh-CN" sz="2000" kern="0">
                          <a:effectLst/>
                        </a:rPr>
                        <a:t>设备间</a:t>
                      </a:r>
                      <a:r>
                        <a:rPr lang="en-US" sz="2000" kern="0">
                          <a:effectLst/>
                        </a:rPr>
                        <a:t>- A</a:t>
                      </a:r>
                      <a:r>
                        <a:rPr lang="zh-CN" sz="2000" kern="0">
                          <a:effectLst/>
                        </a:rPr>
                        <a:t>列</a:t>
                      </a:r>
                      <a:r>
                        <a:rPr lang="en-US" sz="2000" kern="0">
                          <a:effectLst/>
                        </a:rPr>
                        <a:t>01</a:t>
                      </a:r>
                      <a:r>
                        <a:rPr lang="zh-CN" sz="2000" kern="0">
                          <a:effectLst/>
                        </a:rPr>
                        <a:t>机柜</a:t>
                      </a:r>
                      <a:r>
                        <a:rPr lang="en-US" sz="2000" kern="0">
                          <a:effectLst/>
                        </a:rPr>
                        <a:t>-A</a:t>
                      </a:r>
                      <a:r>
                        <a:rPr lang="zh-CN" sz="2000" kern="0">
                          <a:effectLst/>
                        </a:rPr>
                        <a:t>配线架</a:t>
                      </a:r>
                      <a:r>
                        <a:rPr lang="en-US" sz="2000" kern="0">
                          <a:effectLst/>
                        </a:rPr>
                        <a:t>01</a:t>
                      </a:r>
                      <a:r>
                        <a:rPr lang="zh-CN" sz="2000" kern="0">
                          <a:effectLst/>
                        </a:rPr>
                        <a:t>端口到</a:t>
                      </a:r>
                      <a:r>
                        <a:rPr lang="en-US" sz="2000" kern="0">
                          <a:effectLst/>
                        </a:rPr>
                        <a:t>06</a:t>
                      </a:r>
                      <a:r>
                        <a:rPr lang="zh-CN" sz="2000" kern="0">
                          <a:effectLst/>
                        </a:rPr>
                        <a:t>端口；电信间－</a:t>
                      </a:r>
                      <a:r>
                        <a:rPr lang="en-US" sz="2000" kern="0">
                          <a:effectLst/>
                        </a:rPr>
                        <a:t>1</a:t>
                      </a:r>
                      <a:r>
                        <a:rPr lang="zh-CN" sz="2000" kern="0">
                          <a:effectLst/>
                        </a:rPr>
                        <a:t>层</a:t>
                      </a:r>
                      <a:r>
                        <a:rPr lang="en-US" sz="2000" kern="0">
                          <a:effectLst/>
                        </a:rPr>
                        <a:t>A</a:t>
                      </a:r>
                      <a:r>
                        <a:rPr lang="zh-CN" sz="2000" kern="0">
                          <a:effectLst/>
                        </a:rPr>
                        <a:t>电信间</a:t>
                      </a:r>
                      <a:r>
                        <a:rPr lang="en-US" sz="2000" kern="0">
                          <a:effectLst/>
                        </a:rPr>
                        <a:t>-A</a:t>
                      </a:r>
                      <a:r>
                        <a:rPr lang="zh-CN" sz="2000" kern="0">
                          <a:effectLst/>
                        </a:rPr>
                        <a:t>配线架</a:t>
                      </a:r>
                      <a:r>
                        <a:rPr lang="en-US" sz="2000" kern="0">
                          <a:effectLst/>
                        </a:rPr>
                        <a:t>01</a:t>
                      </a:r>
                      <a:r>
                        <a:rPr lang="zh-CN" sz="2000" kern="0">
                          <a:effectLst/>
                        </a:rPr>
                        <a:t>端口到</a:t>
                      </a:r>
                      <a:r>
                        <a:rPr lang="en-US" sz="2000" kern="0">
                          <a:effectLst/>
                        </a:rPr>
                        <a:t>06</a:t>
                      </a:r>
                      <a:r>
                        <a:rPr lang="zh-CN" sz="2000" kern="0">
                          <a:effectLst/>
                        </a:rPr>
                        <a:t>端口</a:t>
                      </a:r>
                      <a:endParaRPr lang="zh-CN" sz="2000" kern="100">
                        <a:effectLst/>
                        <a:latin typeface="Times New Roman" panose="02020603050405020304"/>
                        <a:ea typeface="宋体" panose="02010600030101010101" pitchFamily="2" charset="-122"/>
                      </a:endParaRPr>
                    </a:p>
                  </a:txBody>
                  <a:tcPr marL="68580" marR="68580" marT="0" marB="0"/>
                </a:tc>
              </a:tr>
              <a:tr h="1379855">
                <a:tc>
                  <a:txBody>
                    <a:bodyPr/>
                    <a:lstStyle/>
                    <a:p>
                      <a:pPr algn="ctr">
                        <a:spcAft>
                          <a:spcPts val="0"/>
                        </a:spcAft>
                      </a:pPr>
                      <a:r>
                        <a:rPr lang="en-US" sz="2000" kern="0">
                          <a:effectLst/>
                        </a:rPr>
                        <a:t>2</a:t>
                      </a:r>
                      <a:endParaRPr lang="zh-CN" sz="20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2000" kern="0">
                          <a:effectLst/>
                        </a:rPr>
                        <a:t>03A-A01-A07-12/02A-A01-A01-06</a:t>
                      </a:r>
                      <a:endParaRPr lang="zh-CN" sz="2000" kern="100">
                        <a:effectLst/>
                        <a:latin typeface="Times New Roman" panose="02020603050405020304"/>
                        <a:ea typeface="宋体" panose="02010600030101010101" pitchFamily="2" charset="-122"/>
                      </a:endParaRPr>
                    </a:p>
                  </a:txBody>
                  <a:tcPr marL="68580" marR="68580" marT="0" marB="0" anchor="ctr"/>
                </a:tc>
                <a:tc>
                  <a:txBody>
                    <a:bodyPr/>
                    <a:lstStyle/>
                    <a:p>
                      <a:pPr algn="just">
                        <a:spcAft>
                          <a:spcPts val="0"/>
                        </a:spcAft>
                      </a:pPr>
                      <a:r>
                        <a:rPr lang="zh-CN" sz="2000" kern="0">
                          <a:effectLst/>
                        </a:rPr>
                        <a:t>端接于：设备间－</a:t>
                      </a:r>
                      <a:r>
                        <a:rPr lang="en-US" sz="2000" kern="0">
                          <a:effectLst/>
                        </a:rPr>
                        <a:t>3</a:t>
                      </a:r>
                      <a:r>
                        <a:rPr lang="zh-CN" sz="2000" kern="0">
                          <a:effectLst/>
                        </a:rPr>
                        <a:t>层</a:t>
                      </a:r>
                      <a:r>
                        <a:rPr lang="en-US" sz="2000" kern="0">
                          <a:effectLst/>
                        </a:rPr>
                        <a:t>A</a:t>
                      </a:r>
                      <a:r>
                        <a:rPr lang="zh-CN" sz="2000" kern="0">
                          <a:effectLst/>
                        </a:rPr>
                        <a:t>设备间</a:t>
                      </a:r>
                      <a:r>
                        <a:rPr lang="en-US" sz="2000" kern="0">
                          <a:effectLst/>
                        </a:rPr>
                        <a:t>- A</a:t>
                      </a:r>
                      <a:r>
                        <a:rPr lang="zh-CN" sz="2000" kern="0">
                          <a:effectLst/>
                        </a:rPr>
                        <a:t>列</a:t>
                      </a:r>
                      <a:r>
                        <a:rPr lang="en-US" sz="2000" kern="0">
                          <a:effectLst/>
                        </a:rPr>
                        <a:t>01</a:t>
                      </a:r>
                      <a:r>
                        <a:rPr lang="zh-CN" sz="2000" kern="0">
                          <a:effectLst/>
                        </a:rPr>
                        <a:t>机柜</a:t>
                      </a:r>
                      <a:r>
                        <a:rPr lang="en-US" sz="2000" kern="0">
                          <a:effectLst/>
                        </a:rPr>
                        <a:t>-A</a:t>
                      </a:r>
                      <a:r>
                        <a:rPr lang="zh-CN" sz="2000" kern="0">
                          <a:effectLst/>
                        </a:rPr>
                        <a:t>配线架</a:t>
                      </a:r>
                      <a:r>
                        <a:rPr lang="en-US" sz="2000" kern="0">
                          <a:effectLst/>
                        </a:rPr>
                        <a:t>07</a:t>
                      </a:r>
                      <a:r>
                        <a:rPr lang="zh-CN" sz="2000" kern="0">
                          <a:effectLst/>
                        </a:rPr>
                        <a:t>端口到</a:t>
                      </a:r>
                      <a:r>
                        <a:rPr lang="en-US" sz="2000" kern="0">
                          <a:effectLst/>
                        </a:rPr>
                        <a:t>12</a:t>
                      </a:r>
                      <a:r>
                        <a:rPr lang="zh-CN" sz="2000" kern="0">
                          <a:effectLst/>
                        </a:rPr>
                        <a:t>端口；电信间－</a:t>
                      </a:r>
                      <a:r>
                        <a:rPr lang="en-US" sz="2000" kern="0">
                          <a:effectLst/>
                        </a:rPr>
                        <a:t>2</a:t>
                      </a:r>
                      <a:r>
                        <a:rPr lang="zh-CN" sz="2000" kern="0">
                          <a:effectLst/>
                        </a:rPr>
                        <a:t>层</a:t>
                      </a:r>
                      <a:r>
                        <a:rPr lang="en-US" sz="2000" kern="0">
                          <a:effectLst/>
                        </a:rPr>
                        <a:t>A</a:t>
                      </a:r>
                      <a:r>
                        <a:rPr lang="zh-CN" sz="2000" kern="0">
                          <a:effectLst/>
                        </a:rPr>
                        <a:t>电信间</a:t>
                      </a:r>
                      <a:r>
                        <a:rPr lang="en-US" sz="2000" kern="0">
                          <a:effectLst/>
                        </a:rPr>
                        <a:t>-A</a:t>
                      </a:r>
                      <a:r>
                        <a:rPr lang="zh-CN" sz="2000" kern="0">
                          <a:effectLst/>
                        </a:rPr>
                        <a:t>配线架</a:t>
                      </a:r>
                      <a:r>
                        <a:rPr lang="en-US" sz="2000" kern="0">
                          <a:effectLst/>
                        </a:rPr>
                        <a:t>01</a:t>
                      </a:r>
                      <a:r>
                        <a:rPr lang="zh-CN" sz="2000" kern="0">
                          <a:effectLst/>
                        </a:rPr>
                        <a:t>端口到</a:t>
                      </a:r>
                      <a:r>
                        <a:rPr lang="en-US" sz="2000" kern="0">
                          <a:effectLst/>
                        </a:rPr>
                        <a:t>06</a:t>
                      </a:r>
                      <a:r>
                        <a:rPr lang="zh-CN" sz="2000" kern="0">
                          <a:effectLst/>
                        </a:rPr>
                        <a:t>端口</a:t>
                      </a:r>
                      <a:endParaRPr lang="zh-CN" sz="2000" kern="100">
                        <a:effectLst/>
                        <a:latin typeface="Times New Roman" panose="02020603050405020304"/>
                        <a:ea typeface="宋体" panose="02010600030101010101" pitchFamily="2" charset="-122"/>
                      </a:endParaRPr>
                    </a:p>
                  </a:txBody>
                  <a:tcPr marL="68580" marR="68580" marT="0" marB="0"/>
                </a:tc>
              </a:tr>
              <a:tr h="459740">
                <a:tc gridSpan="3">
                  <a:txBody>
                    <a:bodyPr/>
                    <a:lstStyle/>
                    <a:p>
                      <a:pPr algn="ctr">
                        <a:spcAft>
                          <a:spcPts val="0"/>
                        </a:spcAft>
                      </a:pPr>
                      <a:r>
                        <a:rPr lang="en-US" sz="2000" kern="0">
                          <a:effectLst/>
                        </a:rPr>
                        <a:t>……</a:t>
                      </a:r>
                      <a:endParaRPr lang="zh-CN" sz="2000" kern="100">
                        <a:effectLst/>
                        <a:latin typeface="Times New Roman" panose="02020603050405020304"/>
                        <a:ea typeface="宋体" panose="02010600030101010101" pitchFamily="2" charset="-122"/>
                      </a:endParaRPr>
                    </a:p>
                  </a:txBody>
                  <a:tcPr marL="68580" marR="68580" marT="0" marB="0" anchor="ctr"/>
                </a:tc>
                <a:tc hMerge="1">
                  <a:tcPr/>
                </a:tc>
                <a:tc hMerge="1">
                  <a:tcPr/>
                </a:tc>
              </a:tr>
              <a:tr h="1379855">
                <a:tc>
                  <a:txBody>
                    <a:bodyPr/>
                    <a:lstStyle/>
                    <a:p>
                      <a:pPr algn="ctr">
                        <a:spcAft>
                          <a:spcPts val="0"/>
                        </a:spcAft>
                      </a:pPr>
                      <a:r>
                        <a:rPr lang="en-US" sz="2000" kern="0">
                          <a:effectLst/>
                        </a:rPr>
                        <a:t>20</a:t>
                      </a:r>
                      <a:endParaRPr lang="zh-CN" sz="2000" kern="100">
                        <a:effectLst/>
                        <a:latin typeface="Times New Roman" panose="02020603050405020304"/>
                        <a:ea typeface="宋体" panose="02010600030101010101" pitchFamily="2" charset="-122"/>
                      </a:endParaRPr>
                    </a:p>
                  </a:txBody>
                  <a:tcPr marL="68580" marR="68580" marT="0" marB="0" anchor="ctr"/>
                </a:tc>
                <a:tc>
                  <a:txBody>
                    <a:bodyPr/>
                    <a:lstStyle/>
                    <a:p>
                      <a:pPr algn="ctr">
                        <a:spcAft>
                          <a:spcPts val="0"/>
                        </a:spcAft>
                      </a:pPr>
                      <a:r>
                        <a:rPr lang="en-US" sz="2000" kern="0">
                          <a:effectLst/>
                        </a:rPr>
                        <a:t>03A-A01-A07-12/20A-A01-A01-06</a:t>
                      </a:r>
                      <a:endParaRPr lang="zh-CN" sz="2000" kern="100">
                        <a:effectLst/>
                        <a:latin typeface="Times New Roman" panose="02020603050405020304"/>
                        <a:ea typeface="宋体" panose="02010600030101010101" pitchFamily="2" charset="-122"/>
                      </a:endParaRPr>
                    </a:p>
                  </a:txBody>
                  <a:tcPr marL="68580" marR="68580" marT="0" marB="0" anchor="ctr"/>
                </a:tc>
                <a:tc>
                  <a:txBody>
                    <a:bodyPr/>
                    <a:lstStyle/>
                    <a:p>
                      <a:pPr algn="just">
                        <a:spcAft>
                          <a:spcPts val="0"/>
                        </a:spcAft>
                      </a:pPr>
                      <a:r>
                        <a:rPr lang="zh-CN" sz="2000" kern="0" dirty="0">
                          <a:effectLst/>
                        </a:rPr>
                        <a:t>端接于：设备间－</a:t>
                      </a:r>
                      <a:r>
                        <a:rPr lang="en-US" sz="2000" kern="0" dirty="0">
                          <a:effectLst/>
                        </a:rPr>
                        <a:t>3</a:t>
                      </a:r>
                      <a:r>
                        <a:rPr lang="zh-CN" sz="2000" kern="0" dirty="0">
                          <a:effectLst/>
                        </a:rPr>
                        <a:t>层</a:t>
                      </a:r>
                      <a:r>
                        <a:rPr lang="en-US" sz="2000" kern="0" dirty="0">
                          <a:effectLst/>
                        </a:rPr>
                        <a:t>A</a:t>
                      </a:r>
                      <a:r>
                        <a:rPr lang="zh-CN" sz="2000" kern="0" dirty="0">
                          <a:effectLst/>
                        </a:rPr>
                        <a:t>设备间</a:t>
                      </a:r>
                      <a:r>
                        <a:rPr lang="en-US" sz="2000" kern="0" dirty="0">
                          <a:effectLst/>
                        </a:rPr>
                        <a:t>- A</a:t>
                      </a:r>
                      <a:r>
                        <a:rPr lang="zh-CN" sz="2000" kern="0" dirty="0">
                          <a:effectLst/>
                        </a:rPr>
                        <a:t>列</a:t>
                      </a:r>
                      <a:r>
                        <a:rPr lang="en-US" sz="2000" kern="0" dirty="0">
                          <a:effectLst/>
                        </a:rPr>
                        <a:t>01</a:t>
                      </a:r>
                      <a:r>
                        <a:rPr lang="zh-CN" sz="2000" kern="0" dirty="0">
                          <a:effectLst/>
                        </a:rPr>
                        <a:t>机柜</a:t>
                      </a:r>
                      <a:r>
                        <a:rPr lang="en-US" sz="2000" kern="0" dirty="0">
                          <a:effectLst/>
                        </a:rPr>
                        <a:t>-A</a:t>
                      </a:r>
                      <a:r>
                        <a:rPr lang="zh-CN" sz="2000" kern="0" dirty="0">
                          <a:effectLst/>
                        </a:rPr>
                        <a:t>配线架</a:t>
                      </a:r>
                      <a:r>
                        <a:rPr lang="en-US" sz="2000" kern="0" dirty="0">
                          <a:effectLst/>
                        </a:rPr>
                        <a:t>07</a:t>
                      </a:r>
                      <a:r>
                        <a:rPr lang="zh-CN" sz="2000" kern="0" dirty="0">
                          <a:effectLst/>
                        </a:rPr>
                        <a:t>端口到</a:t>
                      </a:r>
                      <a:r>
                        <a:rPr lang="en-US" sz="2000" kern="0" dirty="0">
                          <a:effectLst/>
                        </a:rPr>
                        <a:t>12</a:t>
                      </a:r>
                      <a:r>
                        <a:rPr lang="zh-CN" sz="2000" kern="0" dirty="0">
                          <a:effectLst/>
                        </a:rPr>
                        <a:t>端口；电信间－</a:t>
                      </a:r>
                      <a:r>
                        <a:rPr lang="en-US" sz="2000" kern="0" dirty="0">
                          <a:effectLst/>
                        </a:rPr>
                        <a:t>2</a:t>
                      </a:r>
                      <a:r>
                        <a:rPr lang="zh-CN" sz="2000" kern="0" dirty="0">
                          <a:effectLst/>
                        </a:rPr>
                        <a:t>层</a:t>
                      </a:r>
                      <a:r>
                        <a:rPr lang="en-US" sz="2000" kern="0" dirty="0">
                          <a:effectLst/>
                        </a:rPr>
                        <a:t>A</a:t>
                      </a:r>
                      <a:r>
                        <a:rPr lang="zh-CN" sz="2000" kern="0" dirty="0">
                          <a:effectLst/>
                        </a:rPr>
                        <a:t>电信间</a:t>
                      </a:r>
                      <a:r>
                        <a:rPr lang="en-US" sz="2000" kern="0" dirty="0">
                          <a:effectLst/>
                        </a:rPr>
                        <a:t>-A</a:t>
                      </a:r>
                      <a:r>
                        <a:rPr lang="zh-CN" sz="2000" kern="0" dirty="0">
                          <a:effectLst/>
                        </a:rPr>
                        <a:t>配线架</a:t>
                      </a:r>
                      <a:r>
                        <a:rPr lang="en-US" sz="2000" kern="0" dirty="0">
                          <a:effectLst/>
                        </a:rPr>
                        <a:t>01</a:t>
                      </a:r>
                      <a:r>
                        <a:rPr lang="zh-CN" sz="2000" kern="0" dirty="0">
                          <a:effectLst/>
                        </a:rPr>
                        <a:t>端口到</a:t>
                      </a:r>
                      <a:r>
                        <a:rPr lang="en-US" sz="2000" kern="0" dirty="0">
                          <a:effectLst/>
                        </a:rPr>
                        <a:t>06</a:t>
                      </a:r>
                      <a:r>
                        <a:rPr lang="zh-CN" sz="2000" kern="0" dirty="0">
                          <a:effectLst/>
                        </a:rPr>
                        <a:t>端口</a:t>
                      </a:r>
                      <a:endParaRPr lang="zh-CN" sz="2000" kern="100" dirty="0">
                        <a:effectLst/>
                        <a:latin typeface="Times New Roman" panose="02020603050405020304"/>
                        <a:ea typeface="宋体" panose="02010600030101010101" pitchFamily="2" charset="-122"/>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1816" y="1070293"/>
            <a:ext cx="256034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9"/>
          <p:cNvSpPr>
            <a:spLocks noChangeArrowheads="1"/>
          </p:cNvSpPr>
          <p:nvPr/>
        </p:nvSpPr>
        <p:spPr bwMode="auto">
          <a:xfrm>
            <a:off x="807403" y="1148080"/>
            <a:ext cx="2232744"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b="1" dirty="0" smtClean="0">
                <a:solidFill>
                  <a:schemeClr val="bg1"/>
                </a:solidFill>
              </a:rPr>
              <a:t>4</a:t>
            </a:r>
            <a:r>
              <a:rPr lang="en-US" altLang="zh-CN" sz="2400" b="1" dirty="0">
                <a:solidFill>
                  <a:schemeClr val="bg1"/>
                </a:solidFill>
              </a:rPr>
              <a:t>.</a:t>
            </a:r>
            <a:r>
              <a:rPr lang="zh-CN" altLang="zh-CN" sz="2400" b="1" dirty="0">
                <a:solidFill>
                  <a:schemeClr val="bg1"/>
                </a:solidFill>
              </a:rPr>
              <a:t>设备间设计</a:t>
            </a:r>
            <a:endParaRPr lang="zh-CN" altLang="zh-CN" sz="2400" b="1" dirty="0">
              <a:solidFill>
                <a:schemeClr val="bg1"/>
              </a:solidFill>
            </a:endParaRPr>
          </a:p>
        </p:txBody>
      </p:sp>
      <p:sp>
        <p:nvSpPr>
          <p:cNvPr id="10244" name="标题 1"/>
          <p:cNvSpPr/>
          <p:nvPr/>
        </p:nvSpPr>
        <p:spPr bwMode="auto">
          <a:xfrm>
            <a:off x="3043423" y="260350"/>
            <a:ext cx="5810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3200" b="1" dirty="0"/>
              <a:t>18.2.3 </a:t>
            </a:r>
            <a:r>
              <a:rPr lang="zh-CN" altLang="zh-CN" sz="3200" b="1" dirty="0"/>
              <a:t>系统设计</a:t>
            </a:r>
            <a:endParaRPr lang="zh-CN" altLang="zh-CN" sz="3200" b="1" dirty="0"/>
          </a:p>
        </p:txBody>
      </p:sp>
      <mc:AlternateContent xmlns:mc="http://schemas.openxmlformats.org/markup-compatibility/2006">
        <mc:Choice xmlns:a14="http://schemas.microsoft.com/office/drawing/2010/main" Requires="a14">
          <p:sp>
            <p:nvSpPr>
              <p:cNvPr id="17" name="Rectangle 75"/>
              <p:cNvSpPr>
                <a:spLocks noChangeArrowheads="1"/>
              </p:cNvSpPr>
              <p:nvPr/>
            </p:nvSpPr>
            <p:spPr bwMode="auto">
              <a:xfrm>
                <a:off x="551815" y="1844675"/>
                <a:ext cx="10659110" cy="453644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nchor="t" anchorCtr="0"/>
              <a:lstStyle/>
              <a:p>
                <a:r>
                  <a:rPr lang="zh-CN" altLang="zh-CN" sz="2400" dirty="0"/>
                  <a:t>在三层设置电话及网络机房，作为设备间。在设备间，</a:t>
                </a:r>
                <a:r>
                  <a:rPr lang="en-US" altLang="zh-CN" sz="2400" dirty="0"/>
                  <a:t>BD</a:t>
                </a:r>
                <a:r>
                  <a:rPr lang="zh-CN" altLang="zh-CN" sz="2400" dirty="0"/>
                  <a:t>采用</a:t>
                </a:r>
                <a:r>
                  <a:rPr lang="en-US" altLang="zh-CN" sz="2400" dirty="0"/>
                  <a:t>24</a:t>
                </a:r>
                <a:r>
                  <a:rPr lang="zh-CN" altLang="zh-CN" sz="2400" dirty="0"/>
                  <a:t>口</a:t>
                </a:r>
                <a:r>
                  <a:rPr lang="en-US" altLang="zh-CN" sz="2400" dirty="0"/>
                  <a:t>48</a:t>
                </a:r>
                <a:r>
                  <a:rPr lang="zh-CN" altLang="zh-CN" sz="2400" dirty="0"/>
                  <a:t>芯的光纤配线架支持数据，采用</a:t>
                </a:r>
                <a:r>
                  <a:rPr lang="en-US" altLang="zh-CN" sz="2400" dirty="0"/>
                  <a:t>100</a:t>
                </a:r>
                <a:r>
                  <a:rPr lang="zh-CN" altLang="zh-CN" sz="2400" dirty="0"/>
                  <a:t>对的</a:t>
                </a:r>
                <a:r>
                  <a:rPr lang="en-US" altLang="zh-CN" sz="2400" dirty="0"/>
                  <a:t>IDC</a:t>
                </a:r>
                <a:r>
                  <a:rPr lang="zh-CN" altLang="zh-CN" sz="2400" dirty="0"/>
                  <a:t>配线架支持语音。安装</a:t>
                </a:r>
                <a:r>
                  <a:rPr lang="en-US" altLang="zh-CN" sz="2400" dirty="0"/>
                  <a:t>42U</a:t>
                </a:r>
                <a:r>
                  <a:rPr lang="zh-CN" altLang="zh-CN" sz="2400" dirty="0"/>
                  <a:t>的</a:t>
                </a:r>
                <a:r>
                  <a:rPr lang="en-US" altLang="zh-CN" sz="2400" dirty="0"/>
                  <a:t>19</a:t>
                </a:r>
                <a:r>
                  <a:rPr lang="en-US" altLang="zh-CN" sz="2400" dirty="0">
                    <a:sym typeface="Symbol" panose="05050102010706020507"/>
                  </a:rPr>
                  <a:t></a:t>
                </a:r>
                <a:r>
                  <a:rPr lang="zh-CN" altLang="zh-CN" sz="2400" dirty="0"/>
                  <a:t>标准机柜。</a:t>
                </a:r>
                <a:endParaRPr lang="zh-CN" altLang="zh-CN" sz="2400" dirty="0"/>
              </a:p>
              <a:p>
                <a:r>
                  <a:rPr lang="zh-CN" altLang="zh-CN" sz="2400" b="1" dirty="0"/>
                  <a:t>（</a:t>
                </a:r>
                <a:r>
                  <a:rPr lang="en-US" altLang="zh-CN" sz="2400" b="1" dirty="0"/>
                  <a:t>1</a:t>
                </a:r>
                <a:r>
                  <a:rPr lang="zh-CN" altLang="zh-CN" sz="2400" b="1" dirty="0"/>
                  <a:t>）</a:t>
                </a:r>
                <a:r>
                  <a:rPr lang="en-US" altLang="zh-CN" sz="2400" b="1" dirty="0"/>
                  <a:t>BD</a:t>
                </a:r>
                <a:r>
                  <a:rPr lang="zh-CN" altLang="zh-CN" sz="2400" b="1" dirty="0"/>
                  <a:t>的数据部分</a:t>
                </a:r>
                <a:endParaRPr lang="zh-CN" altLang="zh-CN" sz="2400" b="1" dirty="0"/>
              </a:p>
              <a:p>
                <a:r>
                  <a:rPr lang="zh-CN" altLang="zh-CN" sz="2400" dirty="0"/>
                  <a:t>从设备间到各楼层弱电间共有</a:t>
                </a:r>
                <a:r>
                  <a:rPr lang="en-US" altLang="zh-CN" sz="2400" dirty="0"/>
                  <a:t>20</a:t>
                </a:r>
                <a:r>
                  <a:rPr lang="zh-CN" altLang="zh-CN" sz="2400" dirty="0"/>
                  <a:t>根</a:t>
                </a:r>
                <a:r>
                  <a:rPr lang="en-US" altLang="zh-CN" sz="2400" dirty="0"/>
                  <a:t>6</a:t>
                </a:r>
                <a:r>
                  <a:rPr lang="zh-CN" altLang="zh-CN" sz="2400" dirty="0"/>
                  <a:t>芯多模光缆，以及一根从运营商过来的一根</a:t>
                </a:r>
                <a:r>
                  <a:rPr lang="en-US" altLang="zh-CN" sz="2400" dirty="0"/>
                  <a:t>6</a:t>
                </a:r>
                <a:r>
                  <a:rPr lang="zh-CN" altLang="zh-CN" sz="2400" dirty="0"/>
                  <a:t>芯单模光缆。</a:t>
                </a:r>
                <a:endParaRPr lang="zh-CN" altLang="zh-CN" sz="2400" dirty="0"/>
              </a:p>
              <a:p>
                <a:r>
                  <a:rPr lang="zh-CN" altLang="zh-CN" sz="2400" dirty="0"/>
                  <a:t>①</a:t>
                </a:r>
                <a:r>
                  <a:rPr lang="en-US" altLang="zh-CN" sz="2400" dirty="0"/>
                  <a:t> </a:t>
                </a:r>
                <a:r>
                  <a:rPr lang="zh-CN" altLang="zh-CN" sz="2400" dirty="0"/>
                  <a:t>至建筑物主干光缆侧光纤配线架</a:t>
                </a:r>
                <a:endParaRPr lang="zh-CN" altLang="zh-CN" sz="2400" dirty="0"/>
              </a:p>
              <a:p>
                <a:r>
                  <a:rPr lang="en-US" altLang="zh-CN" sz="2400" dirty="0"/>
                  <a:t>A. BD</a:t>
                </a:r>
                <a:r>
                  <a:rPr lang="zh-CN" altLang="zh-CN" sz="2400" dirty="0"/>
                  <a:t>至各层（区）</a:t>
                </a:r>
                <a:r>
                  <a:rPr lang="en-US" altLang="zh-CN" sz="2400" dirty="0"/>
                  <a:t>FD</a:t>
                </a:r>
                <a:r>
                  <a:rPr lang="zh-CN" altLang="zh-CN" sz="2400" dirty="0"/>
                  <a:t>光缆的总芯数</a:t>
                </a:r>
                <a:endParaRPr lang="zh-CN" altLang="zh-CN" sz="2400" dirty="0"/>
              </a:p>
              <a:p>
                <a:r>
                  <a:rPr lang="en-US" altLang="zh-CN" sz="2400" dirty="0"/>
                  <a:t>BD</a:t>
                </a:r>
                <a:r>
                  <a:rPr lang="zh-CN" altLang="zh-CN" sz="2400" dirty="0"/>
                  <a:t>至各层（区）</a:t>
                </a:r>
                <a:r>
                  <a:rPr lang="en-US" altLang="zh-CN" sz="2400" dirty="0"/>
                  <a:t>FD</a:t>
                </a:r>
                <a:r>
                  <a:rPr lang="zh-CN" altLang="zh-CN" sz="2400" dirty="0"/>
                  <a:t>光缆的总芯数</a:t>
                </a:r>
                <a:r>
                  <a:rPr lang="en-US" altLang="zh-CN" sz="2400" dirty="0"/>
                  <a:t>C</a:t>
                </a:r>
                <a:r>
                  <a:rPr lang="en-US" altLang="zh-CN" sz="2400" baseline="-25000" dirty="0"/>
                  <a:t>fg1</a:t>
                </a:r>
                <a:r>
                  <a:rPr lang="zh-CN" altLang="zh-CN" sz="2400" dirty="0"/>
                  <a:t>＝</a:t>
                </a:r>
                <a14:m>
                  <m:oMath xmlns:m="http://schemas.openxmlformats.org/officeDocument/2006/math">
                    <m:nary>
                      <m:naryPr>
                        <m:chr m:val="∑"/>
                        <m:limLoc m:val="undOvr"/>
                        <m:ctrlPr>
                          <a:rPr lang="zh-CN" altLang="zh-CN" sz="2400" i="1"/>
                        </m:ctrlPr>
                      </m:naryPr>
                      <m:sub>
                        <m:r>
                          <a:rPr lang="en-US" altLang="zh-CN" sz="2400" i="1">
                            <a:latin typeface="Cambria Math" panose="02040503050406030204" charset="0"/>
                          </a:rPr>
                          <m:t>𝑛</m:t>
                        </m:r>
                        <m:r>
                          <a:rPr lang="en-US" altLang="zh-CN" sz="2400">
                            <a:latin typeface="Cambria Math" panose="02040503050406030204" charset="0"/>
                          </a:rPr>
                          <m:t>=</m:t>
                        </m:r>
                        <m:r>
                          <a:rPr lang="en-US" altLang="zh-CN" sz="2400">
                            <a:latin typeface="Cambria Math" panose="02040503050406030204" charset="0"/>
                          </a:rPr>
                          <m:t>1</m:t>
                        </m:r>
                      </m:sub>
                      <m:sup>
                        <m:r>
                          <a:rPr lang="en-US" altLang="zh-CN" sz="2400" i="1">
                            <a:latin typeface="Cambria Math" panose="02040503050406030204" charset="0"/>
                          </a:rPr>
                          <m:t>𝑁</m:t>
                        </m:r>
                      </m:sup>
                      <m:e/>
                    </m:nary>
                  </m:oMath>
                </a14:m>
                <a:r>
                  <a:rPr lang="en-US" altLang="zh-CN" sz="2400" dirty="0" err="1"/>
                  <a:t>C</a:t>
                </a:r>
                <a:r>
                  <a:rPr lang="en-US" altLang="zh-CN" sz="2400" baseline="-25000" dirty="0" err="1"/>
                  <a:t>fn</a:t>
                </a:r>
                <a:r>
                  <a:rPr lang="en-US" altLang="zh-CN" sz="2400" dirty="0"/>
                  <a:t>=21</a:t>
                </a:r>
                <a:r>
                  <a:rPr lang="en-US" altLang="zh-CN" sz="2400" dirty="0">
                    <a:sym typeface="Symbol" panose="05050102010706020507"/>
                  </a:rPr>
                  <a:t></a:t>
                </a:r>
                <a:r>
                  <a:rPr lang="en-US" altLang="zh-CN" sz="2400" dirty="0"/>
                  <a:t>6=126</a:t>
                </a:r>
                <a:endParaRPr lang="zh-CN" altLang="zh-CN" sz="2400" dirty="0"/>
              </a:p>
              <a:p>
                <a:r>
                  <a:rPr lang="en-US" altLang="zh-CN" sz="2400" dirty="0"/>
                  <a:t>B.</a:t>
                </a:r>
                <a:r>
                  <a:rPr lang="zh-CN" altLang="zh-CN" sz="2400" dirty="0"/>
                  <a:t>至建筑物主干光缆侧光纤配线架的单元数量</a:t>
                </a:r>
                <a:endParaRPr lang="zh-CN" altLang="zh-CN" sz="2400" dirty="0"/>
              </a:p>
              <a:p>
                <a:r>
                  <a:rPr lang="en-US" altLang="zh-CN" sz="2400" dirty="0"/>
                  <a:t>24</a:t>
                </a:r>
                <a:r>
                  <a:rPr lang="zh-CN" altLang="zh-CN" sz="2400" dirty="0"/>
                  <a:t>口光纤配线架的基本单元数量</a:t>
                </a:r>
                <a:r>
                  <a:rPr lang="en-US" altLang="zh-CN" sz="2400" dirty="0"/>
                  <a:t>M</a:t>
                </a:r>
                <a:r>
                  <a:rPr lang="en-US" altLang="zh-CN" sz="2400" baseline="-25000" dirty="0"/>
                  <a:t>fg1</a:t>
                </a:r>
                <a:r>
                  <a:rPr lang="zh-CN" altLang="zh-CN" sz="2400" dirty="0"/>
                  <a:t>＝</a:t>
                </a:r>
                <a:r>
                  <a:rPr lang="en-US" altLang="zh-CN" sz="2400" dirty="0"/>
                  <a:t>C</a:t>
                </a:r>
                <a:r>
                  <a:rPr lang="en-US" altLang="zh-CN" sz="2400" baseline="-25000" dirty="0"/>
                  <a:t>fg1</a:t>
                </a:r>
                <a:r>
                  <a:rPr lang="en-US" altLang="zh-CN" sz="2400" dirty="0">
                    <a:sym typeface="Symbol" panose="05050102010706020507"/>
                  </a:rPr>
                  <a:t></a:t>
                </a:r>
                <a:r>
                  <a:rPr lang="en-US" altLang="zh-CN" sz="2400" dirty="0"/>
                  <a:t>24</a:t>
                </a:r>
                <a:r>
                  <a:rPr lang="zh-CN" altLang="zh-CN" sz="2400" dirty="0"/>
                  <a:t>＝</a:t>
                </a:r>
                <a:r>
                  <a:rPr lang="en-US" altLang="zh-CN" sz="2400" dirty="0"/>
                  <a:t>126</a:t>
                </a:r>
                <a:r>
                  <a:rPr lang="en-US" altLang="zh-CN" sz="2400" dirty="0">
                    <a:sym typeface="Symbol" panose="05050102010706020507"/>
                  </a:rPr>
                  <a:t></a:t>
                </a:r>
                <a:r>
                  <a:rPr lang="en-US" altLang="zh-CN" sz="2400" dirty="0"/>
                  <a:t>24</a:t>
                </a:r>
                <a:r>
                  <a:rPr lang="zh-CN" altLang="zh-CN" sz="2400" dirty="0"/>
                  <a:t>＝</a:t>
                </a:r>
                <a:r>
                  <a:rPr lang="en-US" altLang="zh-CN" sz="2400" dirty="0"/>
                  <a:t>5.25</a:t>
                </a:r>
                <a:r>
                  <a:rPr lang="zh-CN" altLang="zh-CN" sz="2400" dirty="0"/>
                  <a:t>个，取整数值</a:t>
                </a:r>
                <a:r>
                  <a:rPr lang="en-US" altLang="zh-CN" sz="2400" dirty="0"/>
                  <a:t>6</a:t>
                </a:r>
                <a:r>
                  <a:rPr lang="zh-CN" altLang="zh-CN" sz="2400" dirty="0"/>
                  <a:t>个。</a:t>
                </a:r>
                <a:endParaRPr lang="zh-CN" altLang="zh-CN" sz="2400" dirty="0"/>
              </a:p>
            </p:txBody>
          </p:sp>
        </mc:Choice>
        <mc:Fallback>
          <p:sp>
            <p:nvSpPr>
              <p:cNvPr id="17" name="Rectangle 75"/>
              <p:cNvSpPr>
                <a:spLocks noRot="1" noChangeAspect="1" noMove="1" noResize="1" noEditPoints="1" noAdjustHandles="1" noChangeArrowheads="1" noChangeShapeType="1" noTextEdit="1"/>
              </p:cNvSpPr>
              <p:nvPr/>
            </p:nvSpPr>
            <p:spPr bwMode="auto">
              <a:xfrm>
                <a:off x="551815" y="1844675"/>
                <a:ext cx="10659110" cy="4536440"/>
              </a:xfrm>
              <a:prstGeom prst="rect">
                <a:avLst/>
              </a:prstGeom>
              <a:blipFill rotWithShape="1">
                <a:blip r:embed="rId2"/>
                <a:stretch>
                  <a:fillRect l="-48" t="-112" r="-399" b="-1260"/>
                </a:stretch>
              </a:blipFill>
              <a:ln w="9525">
                <a:solidFill>
                  <a:srgbClr val="C3D7E1"/>
                </a:solidFill>
                <a:miter lim="800000"/>
              </a:ln>
              <a:effectLst>
                <a:outerShdw dist="53882" dir="2700000" algn="ctr" rotWithShape="0">
                  <a:schemeClr val="tx2">
                    <a:alpha val="50000"/>
                  </a:schemeClr>
                </a:outerShdw>
              </a:effectLst>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1816" y="1142048"/>
            <a:ext cx="256034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9"/>
          <p:cNvSpPr>
            <a:spLocks noChangeArrowheads="1"/>
          </p:cNvSpPr>
          <p:nvPr/>
        </p:nvSpPr>
        <p:spPr bwMode="auto">
          <a:xfrm>
            <a:off x="807403" y="1219835"/>
            <a:ext cx="2232744"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b="1" dirty="0" smtClean="0">
                <a:solidFill>
                  <a:schemeClr val="bg1"/>
                </a:solidFill>
              </a:rPr>
              <a:t>4</a:t>
            </a:r>
            <a:r>
              <a:rPr lang="en-US" altLang="zh-CN" sz="2400" b="1" dirty="0">
                <a:solidFill>
                  <a:schemeClr val="bg1"/>
                </a:solidFill>
              </a:rPr>
              <a:t>.</a:t>
            </a:r>
            <a:r>
              <a:rPr lang="zh-CN" altLang="zh-CN" sz="2400" b="1" dirty="0">
                <a:solidFill>
                  <a:schemeClr val="bg1"/>
                </a:solidFill>
              </a:rPr>
              <a:t>设备间设计</a:t>
            </a:r>
            <a:endParaRPr lang="zh-CN" altLang="zh-CN" sz="2400" b="1" dirty="0">
              <a:solidFill>
                <a:schemeClr val="bg1"/>
              </a:solidFill>
            </a:endParaRPr>
          </a:p>
        </p:txBody>
      </p:sp>
      <p:sp>
        <p:nvSpPr>
          <p:cNvPr id="10244" name="标题 1"/>
          <p:cNvSpPr/>
          <p:nvPr/>
        </p:nvSpPr>
        <p:spPr bwMode="auto">
          <a:xfrm>
            <a:off x="3043423" y="260350"/>
            <a:ext cx="5810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3200" b="1" dirty="0"/>
              <a:t>18.2.3 </a:t>
            </a:r>
            <a:r>
              <a:rPr lang="zh-CN" altLang="zh-CN" sz="3200" b="1" dirty="0"/>
              <a:t>系统设计</a:t>
            </a:r>
            <a:endParaRPr lang="zh-CN" altLang="zh-CN" sz="3200" b="1" dirty="0"/>
          </a:p>
        </p:txBody>
      </p:sp>
      <p:sp>
        <p:nvSpPr>
          <p:cNvPr id="17" name="Rectangle 75"/>
          <p:cNvSpPr>
            <a:spLocks noChangeArrowheads="1"/>
          </p:cNvSpPr>
          <p:nvPr/>
        </p:nvSpPr>
        <p:spPr bwMode="auto">
          <a:xfrm>
            <a:off x="551815" y="1916430"/>
            <a:ext cx="11040745" cy="453644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nchor="t" anchorCtr="0"/>
          <a:lstStyle/>
          <a:p>
            <a:pPr indent="355600"/>
            <a:r>
              <a:rPr lang="zh-CN" altLang="zh-CN" sz="2400" dirty="0"/>
              <a:t>②</a:t>
            </a:r>
            <a:r>
              <a:rPr lang="en-US" altLang="zh-CN" sz="2400" dirty="0"/>
              <a:t> </a:t>
            </a:r>
            <a:r>
              <a:rPr lang="zh-CN" altLang="zh-CN" sz="2400" dirty="0"/>
              <a:t>至核心交换机侧光纤配线架</a:t>
            </a:r>
            <a:endParaRPr lang="zh-CN" altLang="zh-CN" sz="2400" dirty="0"/>
          </a:p>
          <a:p>
            <a:pPr indent="355600"/>
            <a:r>
              <a:rPr lang="en-US" altLang="zh-CN" sz="2400" dirty="0"/>
              <a:t>C</a:t>
            </a:r>
            <a:r>
              <a:rPr lang="en-US" altLang="zh-CN" sz="2400" baseline="-25000" dirty="0"/>
              <a:t>fg2</a:t>
            </a:r>
            <a:r>
              <a:rPr lang="zh-CN" altLang="zh-CN" sz="2400" dirty="0"/>
              <a:t>＝网络交换机光端口数（每端口为</a:t>
            </a:r>
            <a:r>
              <a:rPr lang="en-US" altLang="zh-CN" sz="2400" dirty="0"/>
              <a:t>2</a:t>
            </a:r>
            <a:r>
              <a:rPr lang="zh-CN" altLang="zh-CN" sz="2400" dirty="0"/>
              <a:t>芯光纤）所需的光纤数或建筑群主干光缆的总芯数，在这里假设光纤交换机的光端口数为</a:t>
            </a:r>
            <a:r>
              <a:rPr lang="en-US" altLang="zh-CN" sz="2400" dirty="0"/>
              <a:t>36</a:t>
            </a:r>
            <a:r>
              <a:rPr lang="zh-CN" altLang="zh-CN" sz="2400" dirty="0"/>
              <a:t>口</a:t>
            </a:r>
            <a:endParaRPr lang="zh-CN" altLang="zh-CN" sz="2400" dirty="0"/>
          </a:p>
          <a:p>
            <a:pPr indent="355600"/>
            <a:r>
              <a:rPr lang="en-US" altLang="zh-CN" sz="2400" dirty="0"/>
              <a:t>24</a:t>
            </a:r>
            <a:r>
              <a:rPr lang="zh-CN" altLang="zh-CN" sz="2400" dirty="0"/>
              <a:t>口光纤配线架的基本单元数量</a:t>
            </a:r>
            <a:r>
              <a:rPr lang="en-US" altLang="zh-CN" sz="2400" dirty="0"/>
              <a:t>M</a:t>
            </a:r>
            <a:r>
              <a:rPr lang="en-US" altLang="zh-CN" sz="2400" baseline="-25000" dirty="0"/>
              <a:t>fg2</a:t>
            </a:r>
            <a:r>
              <a:rPr lang="zh-CN" altLang="zh-CN" sz="2400" dirty="0"/>
              <a:t>＝</a:t>
            </a:r>
            <a:r>
              <a:rPr lang="en-US" altLang="zh-CN" sz="2400" dirty="0"/>
              <a:t>C</a:t>
            </a:r>
            <a:r>
              <a:rPr lang="en-US" altLang="zh-CN" sz="2400" baseline="-25000" dirty="0"/>
              <a:t>fg2</a:t>
            </a:r>
            <a:r>
              <a:rPr lang="en-US" altLang="zh-CN" sz="2400" dirty="0">
                <a:sym typeface="Symbol" panose="05050102010706020507"/>
              </a:rPr>
              <a:t></a:t>
            </a:r>
            <a:r>
              <a:rPr lang="en-US" altLang="zh-CN" sz="2400" dirty="0"/>
              <a:t>24</a:t>
            </a:r>
            <a:r>
              <a:rPr lang="zh-CN" altLang="zh-CN" sz="2400" dirty="0"/>
              <a:t>＝</a:t>
            </a:r>
            <a:r>
              <a:rPr lang="en-US" altLang="zh-CN" sz="2400" dirty="0"/>
              <a:t>72</a:t>
            </a:r>
            <a:r>
              <a:rPr lang="en-US" altLang="zh-CN" sz="2400" dirty="0">
                <a:sym typeface="Symbol" panose="05050102010706020507"/>
              </a:rPr>
              <a:t></a:t>
            </a:r>
            <a:r>
              <a:rPr lang="en-US" altLang="zh-CN" sz="2400" dirty="0"/>
              <a:t>24</a:t>
            </a:r>
            <a:r>
              <a:rPr lang="zh-CN" altLang="zh-CN" sz="2400" dirty="0"/>
              <a:t>＝</a:t>
            </a:r>
            <a:r>
              <a:rPr lang="en-US" altLang="zh-CN" sz="2400" dirty="0"/>
              <a:t>3</a:t>
            </a:r>
            <a:r>
              <a:rPr lang="zh-CN" altLang="zh-CN" sz="2400" dirty="0"/>
              <a:t>个。</a:t>
            </a:r>
            <a:endParaRPr lang="zh-CN" altLang="zh-CN" sz="2400" dirty="0"/>
          </a:p>
          <a:p>
            <a:pPr indent="355600"/>
            <a:r>
              <a:rPr lang="zh-CN" altLang="zh-CN" sz="2400" dirty="0"/>
              <a:t>③</a:t>
            </a:r>
            <a:r>
              <a:rPr lang="en-US" altLang="zh-CN" sz="2400" dirty="0"/>
              <a:t> BD</a:t>
            </a:r>
            <a:r>
              <a:rPr lang="zh-CN" altLang="zh-CN" sz="2400" dirty="0"/>
              <a:t>光纤配线架总容量</a:t>
            </a:r>
            <a:endParaRPr lang="zh-CN" altLang="zh-CN" sz="2400" dirty="0"/>
          </a:p>
          <a:p>
            <a:pPr indent="355600"/>
            <a:r>
              <a:rPr lang="en-US" altLang="zh-CN" sz="2400" dirty="0"/>
              <a:t>BD</a:t>
            </a:r>
            <a:r>
              <a:rPr lang="zh-CN" altLang="zh-CN" sz="2400" dirty="0"/>
              <a:t>光纤配线架总容量（基本单元数量）</a:t>
            </a:r>
            <a:r>
              <a:rPr lang="en-US" altLang="zh-CN" sz="2400" dirty="0"/>
              <a:t>M</a:t>
            </a:r>
            <a:r>
              <a:rPr lang="en-US" altLang="zh-CN" sz="2400" baseline="-25000" dirty="0"/>
              <a:t>f</a:t>
            </a:r>
            <a:r>
              <a:rPr lang="zh-CN" altLang="zh-CN" sz="2400" dirty="0"/>
              <a:t>＝</a:t>
            </a:r>
            <a:r>
              <a:rPr lang="en-US" altLang="zh-CN" sz="2400" dirty="0"/>
              <a:t>M</a:t>
            </a:r>
            <a:r>
              <a:rPr lang="en-US" altLang="zh-CN" sz="2400" baseline="-25000" dirty="0"/>
              <a:t>fg1</a:t>
            </a:r>
            <a:r>
              <a:rPr lang="en-US" altLang="zh-CN" sz="2400" dirty="0"/>
              <a:t> </a:t>
            </a:r>
            <a:r>
              <a:rPr lang="zh-CN" altLang="zh-CN" sz="2400" dirty="0"/>
              <a:t>＋</a:t>
            </a:r>
            <a:r>
              <a:rPr lang="en-US" altLang="zh-CN" sz="2400" dirty="0"/>
              <a:t>M</a:t>
            </a:r>
            <a:r>
              <a:rPr lang="en-US" altLang="zh-CN" sz="2400" baseline="-25000" dirty="0"/>
              <a:t>fg2</a:t>
            </a:r>
            <a:r>
              <a:rPr lang="zh-CN" altLang="zh-CN" sz="2400" dirty="0"/>
              <a:t>＝</a:t>
            </a:r>
            <a:r>
              <a:rPr lang="en-US" altLang="zh-CN" sz="2400" dirty="0"/>
              <a:t>6</a:t>
            </a:r>
            <a:r>
              <a:rPr lang="zh-CN" altLang="zh-CN" sz="2400" dirty="0"/>
              <a:t>＋</a:t>
            </a:r>
            <a:r>
              <a:rPr lang="en-US" altLang="zh-CN" sz="2400" dirty="0"/>
              <a:t>3</a:t>
            </a:r>
            <a:r>
              <a:rPr lang="zh-CN" altLang="zh-CN" sz="2400" dirty="0"/>
              <a:t>＝</a:t>
            </a:r>
            <a:r>
              <a:rPr lang="en-US" altLang="zh-CN" sz="2400" dirty="0"/>
              <a:t>9</a:t>
            </a:r>
            <a:r>
              <a:rPr lang="zh-CN" altLang="zh-CN" sz="2400" dirty="0"/>
              <a:t>个。</a:t>
            </a:r>
            <a:endParaRPr lang="zh-CN" altLang="zh-CN" sz="2400" dirty="0"/>
          </a:p>
          <a:p>
            <a:pPr indent="355600"/>
            <a:r>
              <a:rPr lang="zh-CN" altLang="zh-CN" sz="2400" dirty="0"/>
              <a:t>④</a:t>
            </a:r>
            <a:r>
              <a:rPr lang="en-US" altLang="zh-CN" sz="2400" dirty="0"/>
              <a:t> </a:t>
            </a:r>
            <a:r>
              <a:rPr lang="zh-CN" altLang="zh-CN" sz="2400" dirty="0"/>
              <a:t>光纤跳线</a:t>
            </a:r>
            <a:r>
              <a:rPr lang="zh-CN" altLang="zh-CN" sz="2400" dirty="0" smtClean="0"/>
              <a:t>数量</a:t>
            </a:r>
            <a:r>
              <a:rPr lang="zh-CN" altLang="en-US" sz="2400" dirty="0" smtClean="0"/>
              <a:t>。</a:t>
            </a:r>
            <a:r>
              <a:rPr lang="zh-CN" altLang="zh-CN" sz="2400" dirty="0" smtClean="0"/>
              <a:t>光纤</a:t>
            </a:r>
            <a:r>
              <a:rPr lang="zh-CN" altLang="zh-CN" sz="2400" dirty="0"/>
              <a:t>跳线数量＝</a:t>
            </a:r>
            <a:r>
              <a:rPr lang="en-US" altLang="zh-CN" sz="2400" dirty="0"/>
              <a:t>C</a:t>
            </a:r>
            <a:r>
              <a:rPr lang="en-US" altLang="zh-CN" sz="2400" baseline="-25000" dirty="0"/>
              <a:t>fg1</a:t>
            </a:r>
            <a:r>
              <a:rPr lang="en-US" altLang="zh-CN" sz="2400" dirty="0">
                <a:sym typeface="Symbol" panose="05050102010706020507"/>
              </a:rPr>
              <a:t></a:t>
            </a:r>
            <a:r>
              <a:rPr lang="en-US" altLang="zh-CN" sz="2400" dirty="0"/>
              <a:t>2</a:t>
            </a:r>
            <a:r>
              <a:rPr lang="zh-CN" altLang="zh-CN" sz="2400" dirty="0"/>
              <a:t>＝</a:t>
            </a:r>
            <a:r>
              <a:rPr lang="en-US" altLang="zh-CN" sz="2400" dirty="0"/>
              <a:t>126</a:t>
            </a:r>
            <a:r>
              <a:rPr lang="en-US" altLang="zh-CN" sz="2400" dirty="0">
                <a:sym typeface="Symbol" panose="05050102010706020507"/>
              </a:rPr>
              <a:t></a:t>
            </a:r>
            <a:r>
              <a:rPr lang="en-US" altLang="zh-CN" sz="2400" dirty="0"/>
              <a:t>2</a:t>
            </a:r>
            <a:r>
              <a:rPr lang="zh-CN" altLang="zh-CN" sz="2400" dirty="0"/>
              <a:t>＝</a:t>
            </a:r>
            <a:r>
              <a:rPr lang="en-US" altLang="zh-CN" sz="2400" dirty="0"/>
              <a:t>63</a:t>
            </a:r>
            <a:r>
              <a:rPr lang="zh-CN" altLang="zh-CN" sz="2400" dirty="0"/>
              <a:t>根。</a:t>
            </a:r>
            <a:endParaRPr lang="zh-CN" altLang="zh-CN" sz="2400" dirty="0"/>
          </a:p>
          <a:p>
            <a:pPr indent="355600"/>
            <a:r>
              <a:rPr lang="zh-CN" altLang="zh-CN" sz="2400" dirty="0"/>
              <a:t>⑤</a:t>
            </a:r>
            <a:r>
              <a:rPr lang="en-US" altLang="zh-CN" sz="2400" dirty="0"/>
              <a:t> </a:t>
            </a:r>
            <a:r>
              <a:rPr lang="zh-CN" altLang="zh-CN" sz="2400" dirty="0" smtClean="0"/>
              <a:t>机柜</a:t>
            </a:r>
            <a:r>
              <a:rPr lang="zh-CN" altLang="en-US" sz="2400" dirty="0" smtClean="0"/>
              <a:t>。</a:t>
            </a:r>
            <a:r>
              <a:rPr lang="zh-CN" altLang="zh-CN" sz="2400" dirty="0" smtClean="0"/>
              <a:t>跳线</a:t>
            </a:r>
            <a:r>
              <a:rPr lang="zh-CN" altLang="zh-CN" sz="2400" dirty="0"/>
              <a:t>管理器用</a:t>
            </a:r>
            <a:r>
              <a:rPr lang="en-US" altLang="zh-CN" sz="2400" dirty="0"/>
              <a:t>9</a:t>
            </a:r>
            <a:r>
              <a:rPr lang="zh-CN" altLang="zh-CN" sz="2400" dirty="0"/>
              <a:t>个</a:t>
            </a:r>
            <a:endParaRPr lang="zh-CN" altLang="zh-CN" sz="2400" dirty="0"/>
          </a:p>
          <a:p>
            <a:pPr indent="355600"/>
            <a:r>
              <a:rPr lang="zh-CN" altLang="zh-CN" sz="2400" dirty="0"/>
              <a:t>这样</a:t>
            </a:r>
            <a:r>
              <a:rPr lang="en-US" altLang="zh-CN" sz="2400" dirty="0"/>
              <a:t>BD</a:t>
            </a:r>
            <a:r>
              <a:rPr lang="zh-CN" altLang="zh-CN" sz="2400" dirty="0"/>
              <a:t>光纤配线架总容量和跳线管理器的总高度为</a:t>
            </a:r>
            <a:r>
              <a:rPr lang="en-US" altLang="zh-CN" sz="2400" dirty="0"/>
              <a:t>18U</a:t>
            </a:r>
            <a:r>
              <a:rPr lang="zh-CN" altLang="zh-CN" sz="2400" dirty="0"/>
              <a:t>。</a:t>
            </a:r>
            <a:endParaRPr lang="zh-CN" altLang="zh-CN"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标题 1"/>
          <p:cNvSpPr/>
          <p:nvPr/>
        </p:nvSpPr>
        <p:spPr bwMode="auto">
          <a:xfrm>
            <a:off x="3043423" y="260350"/>
            <a:ext cx="5810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3200" b="1" dirty="0"/>
              <a:t>18.2.3 </a:t>
            </a:r>
            <a:r>
              <a:rPr lang="zh-CN" altLang="zh-CN" sz="3200" b="1" dirty="0"/>
              <a:t>系统设计</a:t>
            </a:r>
            <a:endParaRPr lang="zh-CN" altLang="zh-CN" sz="3200" b="1" dirty="0"/>
          </a:p>
        </p:txBody>
      </p:sp>
      <p:sp>
        <p:nvSpPr>
          <p:cNvPr id="17" name="Rectangle 75"/>
          <p:cNvSpPr>
            <a:spLocks noChangeArrowheads="1"/>
          </p:cNvSpPr>
          <p:nvPr/>
        </p:nvSpPr>
        <p:spPr bwMode="auto">
          <a:xfrm>
            <a:off x="365125" y="1193800"/>
            <a:ext cx="11176000" cy="497141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nchor="t" anchorCtr="0"/>
          <a:lstStyle/>
          <a:p>
            <a:r>
              <a:rPr lang="zh-CN" altLang="zh-CN" sz="2400" b="1" dirty="0"/>
              <a:t>（</a:t>
            </a:r>
            <a:r>
              <a:rPr lang="en-US" altLang="zh-CN" sz="2400" b="1" dirty="0"/>
              <a:t>2</a:t>
            </a:r>
            <a:r>
              <a:rPr lang="zh-CN" altLang="zh-CN" sz="2400" b="1" dirty="0"/>
              <a:t>）</a:t>
            </a:r>
            <a:r>
              <a:rPr lang="en-US" altLang="zh-CN" sz="2400" b="1" dirty="0"/>
              <a:t>BD</a:t>
            </a:r>
            <a:r>
              <a:rPr lang="zh-CN" altLang="zh-CN" sz="2400" b="1" dirty="0"/>
              <a:t>的语音部分</a:t>
            </a:r>
            <a:endParaRPr lang="zh-CN" altLang="zh-CN" sz="2400" b="1" dirty="0"/>
          </a:p>
          <a:p>
            <a:r>
              <a:rPr lang="zh-CN" altLang="zh-CN" sz="2400" dirty="0"/>
              <a:t>在设备间除了</a:t>
            </a:r>
            <a:r>
              <a:rPr lang="en-US" altLang="zh-CN" sz="2400" dirty="0"/>
              <a:t>21</a:t>
            </a:r>
            <a:r>
              <a:rPr lang="zh-CN" altLang="zh-CN" sz="2400" dirty="0"/>
              <a:t>根光缆支持数据网络外还有</a:t>
            </a:r>
            <a:r>
              <a:rPr lang="en-US" altLang="zh-CN" sz="2400" dirty="0"/>
              <a:t>41</a:t>
            </a:r>
            <a:r>
              <a:rPr lang="zh-CN" altLang="zh-CN" sz="2400" dirty="0"/>
              <a:t>根</a:t>
            </a:r>
            <a:r>
              <a:rPr lang="en-US" altLang="zh-CN" sz="2400" dirty="0"/>
              <a:t>25</a:t>
            </a:r>
            <a:r>
              <a:rPr lang="zh-CN" altLang="zh-CN" sz="2400" dirty="0"/>
              <a:t>对大对数电缆从设备间到各楼层弱电间来支持语音。</a:t>
            </a:r>
            <a:endParaRPr lang="zh-CN" altLang="zh-CN" sz="2400" dirty="0"/>
          </a:p>
          <a:p>
            <a:r>
              <a:rPr lang="en-US" altLang="zh-CN" sz="2400" dirty="0"/>
              <a:t>BD</a:t>
            </a:r>
            <a:r>
              <a:rPr lang="zh-CN" altLang="zh-CN" sz="2400" dirty="0"/>
              <a:t>的</a:t>
            </a:r>
            <a:r>
              <a:rPr lang="en-US" altLang="zh-CN" sz="2400" dirty="0"/>
              <a:t>IDC</a:t>
            </a:r>
            <a:r>
              <a:rPr lang="zh-CN" altLang="zh-CN" sz="2400" dirty="0"/>
              <a:t>配线架共支持电话语音插座</a:t>
            </a:r>
            <a:r>
              <a:rPr lang="en-US" altLang="zh-CN" sz="2400" dirty="0" err="1"/>
              <a:t>T</a:t>
            </a:r>
            <a:r>
              <a:rPr lang="en-US" altLang="zh-CN" sz="2400" baseline="-25000" dirty="0" err="1"/>
              <a:t>p</a:t>
            </a:r>
            <a:r>
              <a:rPr lang="zh-CN" altLang="zh-CN" sz="2400" dirty="0"/>
              <a:t>＝</a:t>
            </a:r>
            <a:r>
              <a:rPr lang="en-US" altLang="zh-CN" sz="2400" dirty="0"/>
              <a:t>803</a:t>
            </a:r>
            <a:r>
              <a:rPr lang="zh-CN" altLang="zh-CN" sz="2400" dirty="0"/>
              <a:t>个。</a:t>
            </a:r>
            <a:endParaRPr lang="zh-CN" altLang="zh-CN" sz="2400" dirty="0"/>
          </a:p>
          <a:p>
            <a:r>
              <a:rPr lang="zh-CN" altLang="zh-CN" sz="2400" dirty="0"/>
              <a:t>①</a:t>
            </a:r>
            <a:r>
              <a:rPr lang="en-US" altLang="zh-CN" sz="2400" dirty="0"/>
              <a:t> </a:t>
            </a:r>
            <a:r>
              <a:rPr lang="zh-CN" altLang="zh-CN" sz="2400" dirty="0"/>
              <a:t>至建筑物主干电缆侧</a:t>
            </a:r>
            <a:r>
              <a:rPr lang="zh-CN" altLang="zh-CN" sz="2400" dirty="0" smtClean="0"/>
              <a:t>配线架</a:t>
            </a:r>
            <a:r>
              <a:rPr lang="zh-CN" altLang="en-US" sz="2400" dirty="0" smtClean="0"/>
              <a:t>。</a:t>
            </a:r>
            <a:r>
              <a:rPr lang="en-US" altLang="zh-CN" sz="2400" dirty="0" smtClean="0"/>
              <a:t>IDC</a:t>
            </a:r>
            <a:r>
              <a:rPr lang="zh-CN" altLang="zh-CN" sz="2400" dirty="0"/>
              <a:t>配线架的</a:t>
            </a:r>
            <a:r>
              <a:rPr lang="en-US" altLang="zh-CN" sz="2400" dirty="0"/>
              <a:t>100</a:t>
            </a:r>
            <a:r>
              <a:rPr lang="zh-CN" altLang="zh-CN" sz="2400" dirty="0"/>
              <a:t>对基本单元数量</a:t>
            </a:r>
            <a:r>
              <a:rPr lang="en-US" altLang="zh-CN" sz="2400" dirty="0"/>
              <a:t>M</a:t>
            </a:r>
            <a:r>
              <a:rPr lang="en-US" altLang="zh-CN" sz="2400" baseline="-25000" dirty="0"/>
              <a:t>ip1</a:t>
            </a:r>
            <a:r>
              <a:rPr lang="zh-CN" altLang="zh-CN" sz="2400" dirty="0"/>
              <a:t>＝</a:t>
            </a:r>
            <a:r>
              <a:rPr lang="en-US" altLang="zh-CN" sz="2400" dirty="0"/>
              <a:t>G</a:t>
            </a:r>
            <a:r>
              <a:rPr lang="en-US" altLang="zh-CN" sz="2400" baseline="-25000" dirty="0"/>
              <a:t>p</a:t>
            </a:r>
            <a:r>
              <a:rPr lang="en-US" altLang="zh-CN" sz="2400" dirty="0">
                <a:sym typeface="Symbol" panose="05050102010706020507"/>
              </a:rPr>
              <a:t></a:t>
            </a:r>
            <a:r>
              <a:rPr lang="en-US" altLang="zh-CN" sz="2400" dirty="0"/>
              <a:t>25</a:t>
            </a:r>
            <a:r>
              <a:rPr lang="en-US" altLang="zh-CN" sz="2400" dirty="0">
                <a:sym typeface="Symbol" panose="05050102010706020507"/>
              </a:rPr>
              <a:t></a:t>
            </a:r>
            <a:r>
              <a:rPr lang="en-US" altLang="zh-CN" sz="2400" dirty="0"/>
              <a:t>100</a:t>
            </a:r>
            <a:r>
              <a:rPr lang="zh-CN" altLang="zh-CN" sz="2400" dirty="0"/>
              <a:t>＝</a:t>
            </a:r>
            <a:r>
              <a:rPr lang="en-US" altLang="zh-CN" sz="2400" dirty="0"/>
              <a:t>41</a:t>
            </a:r>
            <a:r>
              <a:rPr lang="en-US" altLang="zh-CN" sz="2400" dirty="0">
                <a:sym typeface="Symbol" panose="05050102010706020507"/>
              </a:rPr>
              <a:t></a:t>
            </a:r>
            <a:r>
              <a:rPr lang="en-US" altLang="zh-CN" sz="2400" dirty="0"/>
              <a:t>25</a:t>
            </a:r>
            <a:r>
              <a:rPr lang="en-US" altLang="zh-CN" sz="2400" dirty="0">
                <a:sym typeface="Symbol" panose="05050102010706020507"/>
              </a:rPr>
              <a:t></a:t>
            </a:r>
            <a:r>
              <a:rPr lang="en-US" altLang="zh-CN" sz="2400" dirty="0"/>
              <a:t>100</a:t>
            </a:r>
            <a:r>
              <a:rPr lang="zh-CN" altLang="zh-CN" sz="2400" dirty="0"/>
              <a:t>＝</a:t>
            </a:r>
            <a:r>
              <a:rPr lang="en-US" altLang="zh-CN" sz="2400" dirty="0"/>
              <a:t>10.25</a:t>
            </a:r>
            <a:r>
              <a:rPr lang="zh-CN" altLang="zh-CN" sz="2400" dirty="0"/>
              <a:t>个，取整数值</a:t>
            </a:r>
            <a:r>
              <a:rPr lang="en-US" altLang="zh-CN" sz="2400" dirty="0"/>
              <a:t>11</a:t>
            </a:r>
            <a:r>
              <a:rPr lang="zh-CN" altLang="zh-CN" sz="2400" dirty="0"/>
              <a:t>个。</a:t>
            </a:r>
            <a:endParaRPr lang="zh-CN" altLang="zh-CN" sz="2400" dirty="0"/>
          </a:p>
          <a:p>
            <a:r>
              <a:rPr lang="zh-CN" altLang="zh-CN" sz="2400" dirty="0"/>
              <a:t>②</a:t>
            </a:r>
            <a:r>
              <a:rPr lang="en-US" altLang="zh-CN" sz="2400" dirty="0"/>
              <a:t> </a:t>
            </a:r>
            <a:r>
              <a:rPr lang="zh-CN" altLang="zh-CN" sz="2400" dirty="0"/>
              <a:t>至</a:t>
            </a:r>
            <a:r>
              <a:rPr lang="en-US" altLang="zh-CN" sz="2400" dirty="0"/>
              <a:t>PABX</a:t>
            </a:r>
            <a:r>
              <a:rPr lang="zh-CN" altLang="zh-CN" sz="2400" dirty="0"/>
              <a:t>、</a:t>
            </a:r>
            <a:r>
              <a:rPr lang="en-US" altLang="zh-CN" sz="2400" dirty="0"/>
              <a:t>MDF</a:t>
            </a:r>
            <a:r>
              <a:rPr lang="zh-CN" altLang="zh-CN" sz="2400" dirty="0"/>
              <a:t>侧</a:t>
            </a:r>
            <a:r>
              <a:rPr lang="zh-CN" altLang="zh-CN" sz="2400" dirty="0" smtClean="0"/>
              <a:t>配线架</a:t>
            </a:r>
            <a:r>
              <a:rPr lang="zh-CN" altLang="en-US" sz="2400" dirty="0" smtClean="0"/>
              <a:t>。</a:t>
            </a:r>
            <a:r>
              <a:rPr lang="en-US" altLang="zh-CN" sz="2400" dirty="0" smtClean="0"/>
              <a:t>IDC</a:t>
            </a:r>
            <a:r>
              <a:rPr lang="zh-CN" altLang="zh-CN" sz="2400" dirty="0"/>
              <a:t>配线架的</a:t>
            </a:r>
            <a:r>
              <a:rPr lang="en-US" altLang="zh-CN" sz="2400" dirty="0"/>
              <a:t>100</a:t>
            </a:r>
            <a:r>
              <a:rPr lang="zh-CN" altLang="zh-CN" sz="2400" dirty="0"/>
              <a:t>对基本单元数量</a:t>
            </a:r>
            <a:r>
              <a:rPr lang="en-US" altLang="zh-CN" sz="2400" dirty="0"/>
              <a:t>M</a:t>
            </a:r>
            <a:r>
              <a:rPr lang="en-US" altLang="zh-CN" sz="2400" baseline="-25000" dirty="0"/>
              <a:t>ip2</a:t>
            </a:r>
            <a:r>
              <a:rPr lang="zh-CN" altLang="zh-CN" sz="2400" dirty="0"/>
              <a:t>＝</a:t>
            </a:r>
            <a:r>
              <a:rPr lang="en-US" altLang="zh-CN" sz="2400" dirty="0"/>
              <a:t>T</a:t>
            </a:r>
            <a:r>
              <a:rPr lang="en-US" altLang="zh-CN" sz="2400" baseline="-25000" dirty="0"/>
              <a:t>p</a:t>
            </a:r>
            <a:r>
              <a:rPr lang="en-US" altLang="zh-CN" sz="2400" dirty="0">
                <a:sym typeface="Symbol" panose="05050102010706020507"/>
              </a:rPr>
              <a:t></a:t>
            </a:r>
            <a:r>
              <a:rPr lang="en-US" altLang="zh-CN" sz="2400" dirty="0"/>
              <a:t>100</a:t>
            </a:r>
            <a:r>
              <a:rPr lang="zh-CN" altLang="zh-CN" sz="2400" dirty="0"/>
              <a:t>＝</a:t>
            </a:r>
            <a:r>
              <a:rPr lang="en-US" altLang="zh-CN" sz="2400" dirty="0"/>
              <a:t>803</a:t>
            </a:r>
            <a:r>
              <a:rPr lang="en-US" altLang="zh-CN" sz="2400" dirty="0">
                <a:sym typeface="Symbol" panose="05050102010706020507"/>
              </a:rPr>
              <a:t></a:t>
            </a:r>
            <a:r>
              <a:rPr lang="en-US" altLang="zh-CN" sz="2400" dirty="0"/>
              <a:t>100</a:t>
            </a:r>
            <a:r>
              <a:rPr lang="zh-CN" altLang="zh-CN" sz="2400" dirty="0"/>
              <a:t>＝</a:t>
            </a:r>
            <a:r>
              <a:rPr lang="en-US" altLang="zh-CN" sz="2400" dirty="0"/>
              <a:t>8.03</a:t>
            </a:r>
            <a:r>
              <a:rPr lang="zh-CN" altLang="zh-CN" sz="2400" dirty="0"/>
              <a:t>个，取整数值</a:t>
            </a:r>
            <a:r>
              <a:rPr lang="en-US" altLang="zh-CN" sz="2400" dirty="0"/>
              <a:t>9</a:t>
            </a:r>
            <a:r>
              <a:rPr lang="zh-CN" altLang="zh-CN" sz="2400" dirty="0"/>
              <a:t>个。</a:t>
            </a:r>
            <a:endParaRPr lang="zh-CN" altLang="zh-CN" sz="2400" dirty="0"/>
          </a:p>
          <a:p>
            <a:r>
              <a:rPr lang="zh-CN" altLang="zh-CN" sz="2400" dirty="0"/>
              <a:t>③</a:t>
            </a:r>
            <a:r>
              <a:rPr lang="en-US" altLang="zh-CN" sz="2400" dirty="0"/>
              <a:t> IDC</a:t>
            </a:r>
            <a:r>
              <a:rPr lang="zh-CN" altLang="zh-CN" sz="2400" dirty="0"/>
              <a:t>配线架总</a:t>
            </a:r>
            <a:r>
              <a:rPr lang="zh-CN" altLang="zh-CN" sz="2400" dirty="0" smtClean="0"/>
              <a:t>容量</a:t>
            </a:r>
            <a:r>
              <a:rPr lang="zh-CN" altLang="en-US" sz="2400" dirty="0" smtClean="0"/>
              <a:t>。</a:t>
            </a:r>
            <a:r>
              <a:rPr lang="en-US" altLang="zh-CN" sz="2400" dirty="0" smtClean="0"/>
              <a:t>IDC</a:t>
            </a:r>
            <a:r>
              <a:rPr lang="zh-CN" altLang="zh-CN" sz="2400" dirty="0"/>
              <a:t>配线架总容量（基本单元数量）</a:t>
            </a:r>
            <a:r>
              <a:rPr lang="en-US" altLang="zh-CN" sz="2400" dirty="0" err="1"/>
              <a:t>M</a:t>
            </a:r>
            <a:r>
              <a:rPr lang="en-US" altLang="zh-CN" sz="2400" baseline="-25000" dirty="0" err="1"/>
              <a:t>ib</a:t>
            </a:r>
            <a:r>
              <a:rPr lang="zh-CN" altLang="zh-CN" sz="2400" dirty="0"/>
              <a:t>＝</a:t>
            </a:r>
            <a:r>
              <a:rPr lang="en-US" altLang="zh-CN" sz="2400" dirty="0"/>
              <a:t>M</a:t>
            </a:r>
            <a:r>
              <a:rPr lang="en-US" altLang="zh-CN" sz="2400" baseline="-25000" dirty="0"/>
              <a:t>ip1</a:t>
            </a:r>
            <a:r>
              <a:rPr lang="zh-CN" altLang="zh-CN" sz="2400" dirty="0"/>
              <a:t>＋</a:t>
            </a:r>
            <a:r>
              <a:rPr lang="en-US" altLang="zh-CN" sz="2400" dirty="0"/>
              <a:t>M</a:t>
            </a:r>
            <a:r>
              <a:rPr lang="en-US" altLang="zh-CN" sz="2400" baseline="-25000" dirty="0"/>
              <a:t>ip2</a:t>
            </a:r>
            <a:r>
              <a:rPr lang="zh-CN" altLang="zh-CN" sz="2400" dirty="0"/>
              <a:t>＝</a:t>
            </a:r>
            <a:r>
              <a:rPr lang="en-US" altLang="zh-CN" sz="2400" dirty="0"/>
              <a:t>11</a:t>
            </a:r>
            <a:r>
              <a:rPr lang="zh-CN" altLang="zh-CN" sz="2400" dirty="0"/>
              <a:t>＋</a:t>
            </a:r>
            <a:r>
              <a:rPr lang="en-US" altLang="zh-CN" sz="2400" dirty="0"/>
              <a:t>9</a:t>
            </a:r>
            <a:r>
              <a:rPr lang="zh-CN" altLang="zh-CN" sz="2400" dirty="0"/>
              <a:t>＝</a:t>
            </a:r>
            <a:r>
              <a:rPr lang="en-US" altLang="zh-CN" sz="2400" dirty="0"/>
              <a:t>20</a:t>
            </a:r>
            <a:r>
              <a:rPr lang="zh-CN" altLang="zh-CN" sz="2400" dirty="0"/>
              <a:t>个。</a:t>
            </a:r>
            <a:endParaRPr lang="zh-CN" altLang="zh-CN" sz="2400" dirty="0"/>
          </a:p>
          <a:p>
            <a:r>
              <a:rPr lang="zh-CN" altLang="zh-CN" sz="2400" dirty="0"/>
              <a:t>④</a:t>
            </a:r>
            <a:r>
              <a:rPr lang="en-US" altLang="zh-CN" sz="2400" dirty="0"/>
              <a:t> IDC-IDC</a:t>
            </a:r>
            <a:r>
              <a:rPr lang="zh-CN" altLang="zh-CN" sz="2400" dirty="0"/>
              <a:t>专用跳线</a:t>
            </a:r>
            <a:r>
              <a:rPr lang="zh-CN" altLang="zh-CN" sz="2400" dirty="0" smtClean="0"/>
              <a:t>数量</a:t>
            </a:r>
            <a:r>
              <a:rPr lang="zh-CN" altLang="en-US" sz="2400" dirty="0" smtClean="0"/>
              <a:t>。</a:t>
            </a:r>
            <a:r>
              <a:rPr lang="en-US" altLang="zh-CN" sz="2400" dirty="0" smtClean="0"/>
              <a:t>IDC-IDC</a:t>
            </a:r>
            <a:r>
              <a:rPr lang="zh-CN" altLang="zh-CN" sz="2400" dirty="0"/>
              <a:t>专用跳线数量＝</a:t>
            </a:r>
            <a:r>
              <a:rPr lang="en-US" altLang="zh-CN" sz="2400" dirty="0" err="1"/>
              <a:t>T</a:t>
            </a:r>
            <a:r>
              <a:rPr lang="en-US" altLang="zh-CN" sz="2400" baseline="-25000" dirty="0" err="1"/>
              <a:t>p</a:t>
            </a:r>
            <a:r>
              <a:rPr lang="zh-CN" altLang="zh-CN" sz="2400" dirty="0"/>
              <a:t>＝</a:t>
            </a:r>
            <a:r>
              <a:rPr lang="en-US" altLang="zh-CN" sz="2400" dirty="0"/>
              <a:t>803</a:t>
            </a:r>
            <a:r>
              <a:rPr lang="zh-CN" altLang="zh-CN" sz="2400" dirty="0"/>
              <a:t>根。</a:t>
            </a:r>
            <a:endParaRPr lang="zh-CN" altLang="zh-CN" sz="2400" dirty="0"/>
          </a:p>
          <a:p>
            <a:r>
              <a:rPr lang="zh-CN" altLang="zh-CN" sz="2400" dirty="0"/>
              <a:t>⑤</a:t>
            </a:r>
            <a:r>
              <a:rPr lang="en-US" altLang="zh-CN" sz="2400" dirty="0"/>
              <a:t> </a:t>
            </a:r>
            <a:r>
              <a:rPr lang="zh-CN" altLang="zh-CN" sz="2400" dirty="0" smtClean="0"/>
              <a:t>机柜</a:t>
            </a:r>
            <a:r>
              <a:rPr lang="zh-CN" altLang="en-US" sz="2400" dirty="0" smtClean="0"/>
              <a:t>。</a:t>
            </a:r>
            <a:r>
              <a:rPr lang="zh-CN" altLang="zh-CN" sz="2400" dirty="0" smtClean="0"/>
              <a:t>跳线</a:t>
            </a:r>
            <a:r>
              <a:rPr lang="zh-CN" altLang="zh-CN" sz="2400" dirty="0"/>
              <a:t>管理器用</a:t>
            </a:r>
            <a:r>
              <a:rPr lang="en-US" altLang="zh-CN" sz="2400" dirty="0"/>
              <a:t>20</a:t>
            </a:r>
            <a:r>
              <a:rPr lang="zh-CN" altLang="zh-CN" sz="2400" dirty="0"/>
              <a:t>个</a:t>
            </a:r>
            <a:endParaRPr lang="zh-CN" altLang="zh-CN" sz="2400" dirty="0"/>
          </a:p>
          <a:p>
            <a:r>
              <a:rPr lang="zh-CN" altLang="zh-CN" sz="2400" dirty="0"/>
              <a:t>这样</a:t>
            </a:r>
            <a:r>
              <a:rPr lang="en-US" altLang="zh-CN" sz="2400" dirty="0"/>
              <a:t>IDC</a:t>
            </a:r>
            <a:r>
              <a:rPr lang="zh-CN" altLang="zh-CN" sz="2400" dirty="0"/>
              <a:t>配线架总容量和跳线管理器的总高度为</a:t>
            </a:r>
            <a:r>
              <a:rPr lang="en-US" altLang="zh-CN" sz="2400" dirty="0"/>
              <a:t>40U</a:t>
            </a:r>
            <a:r>
              <a:rPr lang="zh-CN" altLang="zh-CN" sz="2400" dirty="0"/>
              <a:t>。</a:t>
            </a:r>
            <a:endParaRPr lang="zh-CN" altLang="zh-CN"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标题 1"/>
          <p:cNvSpPr/>
          <p:nvPr/>
        </p:nvSpPr>
        <p:spPr bwMode="auto">
          <a:xfrm>
            <a:off x="3043423" y="260350"/>
            <a:ext cx="5810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3200" b="1" dirty="0"/>
              <a:t>18.2.3 </a:t>
            </a:r>
            <a:r>
              <a:rPr lang="zh-CN" altLang="zh-CN" sz="3200" b="1" dirty="0"/>
              <a:t>系统设计</a:t>
            </a:r>
            <a:endParaRPr lang="zh-CN" altLang="zh-CN" sz="3200" b="1" dirty="0"/>
          </a:p>
        </p:txBody>
      </p:sp>
      <p:sp>
        <p:nvSpPr>
          <p:cNvPr id="17" name="Rectangle 75"/>
          <p:cNvSpPr>
            <a:spLocks noChangeArrowheads="1"/>
          </p:cNvSpPr>
          <p:nvPr/>
        </p:nvSpPr>
        <p:spPr bwMode="auto">
          <a:xfrm>
            <a:off x="489585" y="1124585"/>
            <a:ext cx="10918825" cy="492823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nchor="t" anchorCtr="0"/>
          <a:lstStyle/>
          <a:p>
            <a:pPr indent="628650"/>
            <a:r>
              <a:rPr lang="en-US" altLang="zh-CN" sz="2400" b="1" dirty="0" smtClean="0">
                <a:solidFill>
                  <a:srgbClr val="FF0000"/>
                </a:solidFill>
                <a:sym typeface="+mn-ea"/>
              </a:rPr>
              <a:t>6</a:t>
            </a:r>
            <a:r>
              <a:rPr lang="en-US" altLang="zh-CN" sz="2400" b="1" dirty="0">
                <a:solidFill>
                  <a:srgbClr val="FF0000"/>
                </a:solidFill>
                <a:sym typeface="+mn-ea"/>
              </a:rPr>
              <a:t>.</a:t>
            </a:r>
            <a:r>
              <a:rPr lang="zh-CN" altLang="zh-CN" sz="2400" b="1" dirty="0">
                <a:solidFill>
                  <a:srgbClr val="FF0000"/>
                </a:solidFill>
                <a:sym typeface="+mn-ea"/>
              </a:rPr>
              <a:t>电信间</a:t>
            </a:r>
            <a:r>
              <a:rPr lang="zh-CN" altLang="zh-CN" sz="2400" b="1" dirty="0" smtClean="0">
                <a:solidFill>
                  <a:srgbClr val="FF0000"/>
                </a:solidFill>
                <a:sym typeface="+mn-ea"/>
              </a:rPr>
              <a:t>设计</a:t>
            </a:r>
            <a:endParaRPr lang="zh-CN" altLang="zh-CN" sz="2400" b="1" dirty="0" smtClean="0">
              <a:solidFill>
                <a:srgbClr val="FF0000"/>
              </a:solidFill>
              <a:sym typeface="+mn-ea"/>
            </a:endParaRPr>
          </a:p>
          <a:p>
            <a:pPr indent="628650"/>
            <a:r>
              <a:rPr lang="zh-CN" altLang="zh-CN" sz="2400" dirty="0"/>
              <a:t>在每层设弱电间兼做电信间。安装</a:t>
            </a:r>
            <a:r>
              <a:rPr lang="en-US" altLang="zh-CN" sz="2400" dirty="0"/>
              <a:t>19</a:t>
            </a:r>
            <a:r>
              <a:rPr lang="en-US" altLang="zh-CN" sz="2400" dirty="0">
                <a:sym typeface="Symbol" panose="05050102010706020507"/>
              </a:rPr>
              <a:t></a:t>
            </a:r>
            <a:r>
              <a:rPr lang="zh-CN" altLang="zh-CN" sz="2400" dirty="0"/>
              <a:t>标准机柜。机柜内安装一个</a:t>
            </a:r>
            <a:r>
              <a:rPr lang="en-US" altLang="zh-CN" sz="2400" dirty="0"/>
              <a:t>6</a:t>
            </a:r>
            <a:r>
              <a:rPr lang="zh-CN" altLang="zh-CN" sz="2400" dirty="0"/>
              <a:t>口光纤连接器成端光缆。根据每层楼的信息点数据量的不同，安装</a:t>
            </a:r>
            <a:r>
              <a:rPr lang="en-US" altLang="zh-CN" sz="2400" dirty="0"/>
              <a:t>24</a:t>
            </a:r>
            <a:r>
              <a:rPr lang="zh-CN" altLang="zh-CN" sz="2400" dirty="0"/>
              <a:t>口模块化</a:t>
            </a:r>
            <a:r>
              <a:rPr lang="en-US" altLang="zh-CN" sz="2400" dirty="0"/>
              <a:t>6</a:t>
            </a:r>
            <a:r>
              <a:rPr lang="zh-CN" altLang="zh-CN" sz="2400" dirty="0"/>
              <a:t>类配线架成端</a:t>
            </a:r>
            <a:r>
              <a:rPr lang="en-US" altLang="zh-CN" sz="2400" dirty="0"/>
              <a:t>6</a:t>
            </a:r>
            <a:r>
              <a:rPr lang="zh-CN" altLang="zh-CN" sz="2400" dirty="0"/>
              <a:t>类双绞线电缆，安装</a:t>
            </a:r>
            <a:r>
              <a:rPr lang="en-US" altLang="zh-CN" sz="2400" dirty="0"/>
              <a:t>100</a:t>
            </a:r>
            <a:r>
              <a:rPr lang="zh-CN" altLang="zh-CN" sz="2400" dirty="0"/>
              <a:t>对</a:t>
            </a:r>
            <a:r>
              <a:rPr lang="en-US" altLang="zh-CN" sz="2400" dirty="0"/>
              <a:t>IDC</a:t>
            </a:r>
            <a:r>
              <a:rPr lang="zh-CN" altLang="zh-CN" sz="2400" dirty="0"/>
              <a:t>配线架成端语音配线电缆和干线</a:t>
            </a:r>
            <a:r>
              <a:rPr lang="en-US" altLang="zh-CN" sz="2400" dirty="0"/>
              <a:t>25</a:t>
            </a:r>
            <a:r>
              <a:rPr lang="zh-CN" altLang="zh-CN" sz="2400" dirty="0"/>
              <a:t>对大对数电缆。</a:t>
            </a:r>
            <a:endParaRPr lang="zh-CN" altLang="zh-CN" sz="2400" dirty="0"/>
          </a:p>
          <a:p>
            <a:pPr indent="628650"/>
            <a:r>
              <a:rPr lang="zh-CN" altLang="zh-CN" sz="2400" dirty="0"/>
              <a:t>在弱电间，</a:t>
            </a:r>
            <a:r>
              <a:rPr lang="en-US" altLang="zh-CN" sz="2400" dirty="0"/>
              <a:t>FD</a:t>
            </a:r>
            <a:r>
              <a:rPr lang="zh-CN" altLang="zh-CN" sz="2400" dirty="0"/>
              <a:t>采用</a:t>
            </a:r>
            <a:r>
              <a:rPr lang="en-US" altLang="zh-CN" sz="2400" dirty="0"/>
              <a:t>RJ45</a:t>
            </a:r>
            <a:r>
              <a:rPr lang="zh-CN" altLang="zh-CN" sz="2400" dirty="0"/>
              <a:t>型</a:t>
            </a:r>
            <a:r>
              <a:rPr lang="en-US" altLang="zh-CN" sz="2400" dirty="0"/>
              <a:t>24</a:t>
            </a:r>
            <a:r>
              <a:rPr lang="zh-CN" altLang="zh-CN" sz="2400" dirty="0"/>
              <a:t>口模块化配线架支持数据，</a:t>
            </a:r>
            <a:r>
              <a:rPr lang="en-US" altLang="zh-CN" sz="2400" dirty="0"/>
              <a:t>FD</a:t>
            </a:r>
            <a:r>
              <a:rPr lang="zh-CN" altLang="zh-CN" sz="2400" dirty="0"/>
              <a:t>至建筑物主干电缆侧采用</a:t>
            </a:r>
            <a:r>
              <a:rPr lang="en-US" altLang="zh-CN" sz="2400" dirty="0"/>
              <a:t>IDC</a:t>
            </a:r>
            <a:r>
              <a:rPr lang="zh-CN" altLang="zh-CN" sz="2400" dirty="0"/>
              <a:t>配线架，至水平电缆侧采用</a:t>
            </a:r>
            <a:r>
              <a:rPr lang="en-US" altLang="zh-CN" sz="2400" dirty="0"/>
              <a:t>RJ45</a:t>
            </a:r>
            <a:r>
              <a:rPr lang="zh-CN" altLang="zh-CN" sz="2400" dirty="0"/>
              <a:t>型模块化配线架支持语音。</a:t>
            </a:r>
            <a:endParaRPr lang="zh-CN" altLang="zh-CN" sz="2400" dirty="0"/>
          </a:p>
          <a:p>
            <a:pPr indent="450850"/>
            <a:r>
              <a:rPr lang="en-US" altLang="zh-CN" sz="2400" b="1" dirty="0" smtClean="0">
                <a:sym typeface="+mn-ea"/>
              </a:rPr>
              <a:t>7.</a:t>
            </a:r>
            <a:r>
              <a:rPr lang="zh-CN" altLang="zh-CN" sz="2400" b="1" dirty="0">
                <a:sym typeface="+mn-ea"/>
              </a:rPr>
              <a:t>进线间设计</a:t>
            </a:r>
            <a:endParaRPr lang="zh-CN" altLang="zh-CN" sz="2400" b="1" dirty="0"/>
          </a:p>
          <a:p>
            <a:pPr indent="450850"/>
            <a:r>
              <a:rPr lang="zh-CN" altLang="zh-CN" sz="2400" dirty="0">
                <a:sym typeface="+mn-ea"/>
              </a:rPr>
              <a:t>在一层设进线间，光缆和主干语音电缆从室外进入进线间间内，进入室内后缆线进行接地处理。</a:t>
            </a:r>
            <a:endParaRPr lang="zh-CN" altLang="zh-CN" sz="2400" dirty="0"/>
          </a:p>
          <a:p>
            <a:pPr indent="450850"/>
            <a:r>
              <a:rPr lang="en-US" altLang="zh-CN" sz="2400" b="1" dirty="0" smtClean="0">
                <a:sym typeface="+mn-ea"/>
              </a:rPr>
              <a:t>8.</a:t>
            </a:r>
            <a:r>
              <a:rPr lang="zh-CN" altLang="zh-CN" sz="2400" b="1" dirty="0">
                <a:sym typeface="+mn-ea"/>
              </a:rPr>
              <a:t>建筑群子系统设计</a:t>
            </a:r>
            <a:endParaRPr lang="zh-CN" altLang="zh-CN" sz="2400" b="1" dirty="0"/>
          </a:p>
          <a:p>
            <a:pPr indent="450850"/>
            <a:r>
              <a:rPr lang="zh-CN" altLang="zh-CN" sz="2400" dirty="0">
                <a:sym typeface="+mn-ea"/>
              </a:rPr>
              <a:t>由市话网引入</a:t>
            </a:r>
            <a:r>
              <a:rPr lang="en-US" altLang="zh-CN" sz="2400" dirty="0">
                <a:sym typeface="+mn-ea"/>
              </a:rPr>
              <a:t>1</a:t>
            </a:r>
            <a:r>
              <a:rPr lang="zh-CN" altLang="zh-CN" sz="2400" dirty="0">
                <a:sym typeface="+mn-ea"/>
              </a:rPr>
              <a:t>根</a:t>
            </a:r>
            <a:r>
              <a:rPr lang="en-US" altLang="zh-CN" sz="2400" dirty="0">
                <a:sym typeface="+mn-ea"/>
              </a:rPr>
              <a:t>800</a:t>
            </a:r>
            <a:r>
              <a:rPr lang="zh-CN" altLang="zh-CN" sz="2400" dirty="0">
                <a:sym typeface="+mn-ea"/>
              </a:rPr>
              <a:t>对市话电缆（含</a:t>
            </a:r>
            <a:r>
              <a:rPr lang="en-US" altLang="zh-CN" sz="2400" dirty="0">
                <a:sym typeface="+mn-ea"/>
              </a:rPr>
              <a:t>270</a:t>
            </a:r>
            <a:r>
              <a:rPr lang="zh-CN" altLang="zh-CN" sz="2400" dirty="0">
                <a:sym typeface="+mn-ea"/>
              </a:rPr>
              <a:t>条中继线，</a:t>
            </a:r>
            <a:r>
              <a:rPr lang="en-US" altLang="zh-CN" sz="2400" dirty="0">
                <a:sym typeface="+mn-ea"/>
              </a:rPr>
              <a:t>350</a:t>
            </a:r>
            <a:r>
              <a:rPr lang="zh-CN" altLang="zh-CN" sz="2400" dirty="0">
                <a:sym typeface="+mn-ea"/>
              </a:rPr>
              <a:t>门直通市话电话），由新联通互联网引入一根</a:t>
            </a:r>
            <a:r>
              <a:rPr lang="en-US" altLang="zh-CN" sz="2400" dirty="0">
                <a:sym typeface="+mn-ea"/>
              </a:rPr>
              <a:t>6</a:t>
            </a:r>
            <a:r>
              <a:rPr lang="zh-CN" altLang="zh-CN" sz="2400" dirty="0">
                <a:sym typeface="+mn-ea"/>
              </a:rPr>
              <a:t>芯单模光缆。</a:t>
            </a:r>
            <a:endParaRPr lang="zh-CN" altLang="zh-CN" sz="2400" dirty="0"/>
          </a:p>
          <a:p>
            <a:pPr indent="628650"/>
            <a:endParaRPr lang="zh-CN" altLang="zh-CN" sz="2400" dirty="0"/>
          </a:p>
          <a:p>
            <a:endParaRPr lang="zh-CN" altLang="zh-CN"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标题 1"/>
          <p:cNvSpPr/>
          <p:nvPr/>
        </p:nvSpPr>
        <p:spPr bwMode="auto">
          <a:xfrm>
            <a:off x="3043423" y="260350"/>
            <a:ext cx="5810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3200" b="1" dirty="0"/>
              <a:t>18.2.4 </a:t>
            </a:r>
            <a:r>
              <a:rPr lang="zh-CN" altLang="zh-CN" sz="3200" b="1" dirty="0"/>
              <a:t>综合布线系统施工方案</a:t>
            </a:r>
            <a:endParaRPr lang="zh-CN" altLang="zh-CN" sz="3200" b="1" dirty="0"/>
          </a:p>
        </p:txBody>
      </p:sp>
      <p:sp>
        <p:nvSpPr>
          <p:cNvPr id="17" name="Rectangle 75"/>
          <p:cNvSpPr>
            <a:spLocks noChangeArrowheads="1"/>
          </p:cNvSpPr>
          <p:nvPr/>
        </p:nvSpPr>
        <p:spPr bwMode="auto">
          <a:xfrm>
            <a:off x="765175" y="1124585"/>
            <a:ext cx="10834370" cy="532828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nchor="t" anchorCtr="0"/>
          <a:lstStyle/>
          <a:p>
            <a:pPr indent="589280"/>
            <a:r>
              <a:rPr lang="en-US" altLang="zh-CN" sz="2400" b="1" dirty="0"/>
              <a:t>1.</a:t>
            </a:r>
            <a:r>
              <a:rPr lang="zh-CN" altLang="zh-CN" sz="2400" b="1" dirty="0"/>
              <a:t>缆线敷设</a:t>
            </a:r>
            <a:endParaRPr lang="zh-CN" altLang="zh-CN" sz="2400" b="1" dirty="0"/>
          </a:p>
          <a:p>
            <a:pPr indent="589280"/>
            <a:r>
              <a:rPr lang="zh-CN" altLang="zh-CN" sz="2400" dirty="0" smtClean="0"/>
              <a:t>本</a:t>
            </a:r>
            <a:r>
              <a:rPr lang="zh-CN" altLang="zh-CN" sz="2400" dirty="0"/>
              <a:t>工程敷设光缆</a:t>
            </a:r>
            <a:r>
              <a:rPr lang="en-US" altLang="zh-CN" sz="2400" dirty="0"/>
              <a:t>20</a:t>
            </a:r>
            <a:r>
              <a:rPr lang="zh-CN" altLang="zh-CN" sz="2400" dirty="0"/>
              <a:t>条，每条光缆中间不设置接头。光缆开剥后，对光缆端口及束管端口应采取充胶密封措施。光缆做成端接头时，所有金属构件均连通并与机架上保护地线连接。</a:t>
            </a:r>
            <a:endParaRPr lang="zh-CN" altLang="zh-CN" sz="2400" dirty="0"/>
          </a:p>
          <a:p>
            <a:pPr indent="589280"/>
            <a:r>
              <a:rPr lang="en-US" altLang="zh-CN" sz="2400" b="1" dirty="0"/>
              <a:t>2.</a:t>
            </a:r>
            <a:r>
              <a:rPr lang="zh-CN" altLang="zh-CN" sz="2400" b="1" dirty="0"/>
              <a:t>机柜和配线架安装</a:t>
            </a:r>
            <a:endParaRPr lang="zh-CN" altLang="zh-CN" sz="2400" b="1" dirty="0"/>
          </a:p>
          <a:p>
            <a:pPr indent="589280"/>
            <a:r>
              <a:rPr lang="zh-CN" altLang="zh-CN" sz="2400" dirty="0"/>
              <a:t>在设备间和电信间，都需要安装机柜和配线架。机柜背面离墙距离应大于</a:t>
            </a:r>
            <a:r>
              <a:rPr lang="en-US" altLang="zh-CN" sz="2400" dirty="0"/>
              <a:t>0.8m</a:t>
            </a:r>
            <a:r>
              <a:rPr lang="zh-CN" altLang="zh-CN" sz="2400" dirty="0"/>
              <a:t>，以便于安装与施工。</a:t>
            </a:r>
            <a:endParaRPr lang="zh-CN" altLang="zh-CN" sz="2400" dirty="0"/>
          </a:p>
          <a:p>
            <a:pPr indent="589280"/>
            <a:r>
              <a:rPr lang="zh-CN" altLang="zh-CN" sz="2400" dirty="0"/>
              <a:t>配线架必须安装在设计位置，同时应安装跳线管理器。电缆和光缆均应按设计在配线架处留有一定余量。</a:t>
            </a:r>
            <a:endParaRPr lang="zh-CN" altLang="zh-CN" sz="2400" dirty="0"/>
          </a:p>
          <a:p>
            <a:pPr indent="589280"/>
            <a:r>
              <a:rPr lang="en-US" altLang="zh-CN" sz="2400" b="1" dirty="0"/>
              <a:t>3. </a:t>
            </a:r>
            <a:r>
              <a:rPr lang="zh-CN" altLang="zh-CN" sz="2400" b="1" dirty="0"/>
              <a:t>信息插座安装</a:t>
            </a:r>
            <a:endParaRPr lang="zh-CN" altLang="zh-CN" sz="2400" b="1" dirty="0"/>
          </a:p>
          <a:p>
            <a:pPr indent="589280"/>
            <a:r>
              <a:rPr lang="zh-CN" altLang="zh-CN" sz="2400" dirty="0"/>
              <a:t>安装在墙体上，宜高出地面</a:t>
            </a:r>
            <a:r>
              <a:rPr lang="en-US" altLang="zh-CN" sz="2400" dirty="0"/>
              <a:t>300mm</a:t>
            </a:r>
            <a:r>
              <a:rPr lang="zh-CN" altLang="zh-CN" sz="2400" dirty="0"/>
              <a:t>。信息插座底座的固定方式以施工现场条件而定，宜采用扩张螺钉、射钉等方式紧固。</a:t>
            </a:r>
            <a:endParaRPr lang="zh-CN" altLang="zh-CN"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
          <p:cNvSpPr>
            <a:spLocks noChangeArrowheads="1"/>
          </p:cNvSpPr>
          <p:nvPr/>
        </p:nvSpPr>
        <p:spPr bwMode="auto">
          <a:xfrm>
            <a:off x="695325" y="1916430"/>
            <a:ext cx="10577195" cy="829945"/>
          </a:xfrm>
          <a:prstGeom prst="rect">
            <a:avLst/>
          </a:prstGeom>
          <a:solidFill>
            <a:srgbClr val="FFFFFF"/>
          </a:solidFill>
          <a:ln w="9525">
            <a:solidFill>
              <a:srgbClr val="99CCFF"/>
            </a:solidFill>
            <a:miter lim="800000"/>
          </a:ln>
        </p:spPr>
        <p:txBody>
          <a:bodyPr wrap="square">
            <a:spAutoFit/>
          </a:bodyPr>
          <a:lstStyle/>
          <a:p>
            <a:r>
              <a:rPr lang="zh-CN" altLang="zh-CN" sz="2400" dirty="0"/>
              <a:t> 综合布线系统工程在实施过程中，如何进行组织和管理呢？工程管理包含哪些内容呢？监理人员应该完成哪些工作呢？</a:t>
            </a:r>
            <a:endParaRPr lang="zh-CN" altLang="zh-CN" sz="2400" dirty="0"/>
          </a:p>
        </p:txBody>
      </p:sp>
      <p:pic>
        <p:nvPicPr>
          <p:cNvPr id="5123" name="Picture 38" descr="3"/>
          <p:cNvPicPr>
            <a:picLocks noChangeAspect="1" noChangeArrowheads="1"/>
          </p:cNvPicPr>
          <p:nvPr/>
        </p:nvPicPr>
        <p:blipFill>
          <a:blip r:embed="rId1"/>
          <a:srcRect/>
          <a:stretch>
            <a:fillRect/>
          </a:stretch>
        </p:blipFill>
        <p:spPr bwMode="auto">
          <a:xfrm>
            <a:off x="695616" y="1139086"/>
            <a:ext cx="3024188" cy="576262"/>
          </a:xfrm>
          <a:prstGeom prst="rect">
            <a:avLst/>
          </a:prstGeom>
          <a:noFill/>
          <a:ln w="9525">
            <a:noFill/>
            <a:miter lim="800000"/>
            <a:headEnd/>
            <a:tailEnd/>
          </a:ln>
        </p:spPr>
      </p:pic>
      <p:sp>
        <p:nvSpPr>
          <p:cNvPr id="5125" name="标题 1"/>
          <p:cNvSpPr/>
          <p:nvPr/>
        </p:nvSpPr>
        <p:spPr bwMode="auto">
          <a:xfrm>
            <a:off x="2927649" y="260350"/>
            <a:ext cx="7416824" cy="576263"/>
          </a:xfrm>
          <a:prstGeom prst="rect">
            <a:avLst/>
          </a:prstGeom>
          <a:noFill/>
          <a:ln w="9525">
            <a:noFill/>
            <a:miter lim="800000"/>
          </a:ln>
        </p:spPr>
        <p:txBody>
          <a:bodyPr/>
          <a:lstStyle/>
          <a:p>
            <a:r>
              <a:rPr lang="zh-CN" altLang="zh-CN" sz="3200" dirty="0"/>
              <a:t>任务</a:t>
            </a:r>
            <a:r>
              <a:rPr lang="en-US" altLang="zh-CN" sz="3200" dirty="0"/>
              <a:t>18</a:t>
            </a:r>
            <a:r>
              <a:rPr lang="zh-CN" altLang="zh-CN" sz="3200" dirty="0"/>
              <a:t>：综合布线系统工程项目管理</a:t>
            </a:r>
            <a:endParaRPr lang="zh-CN" altLang="zh-CN" sz="3200" b="1" dirty="0"/>
          </a:p>
        </p:txBody>
      </p:sp>
      <p:sp>
        <p:nvSpPr>
          <p:cNvPr id="2" name="矩形 1"/>
          <p:cNvSpPr/>
          <p:nvPr/>
        </p:nvSpPr>
        <p:spPr>
          <a:xfrm>
            <a:off x="1097454" y="1196384"/>
            <a:ext cx="2169160" cy="460375"/>
          </a:xfrm>
          <a:prstGeom prst="rect">
            <a:avLst/>
          </a:prstGeom>
        </p:spPr>
        <p:txBody>
          <a:bodyPr wrap="none">
            <a:spAutoFit/>
          </a:bodyPr>
          <a:lstStyle/>
          <a:p>
            <a:r>
              <a:rPr lang="en-US" altLang="zh-CN" sz="2400" b="1" dirty="0" smtClean="0">
                <a:solidFill>
                  <a:schemeClr val="bg1"/>
                </a:solidFill>
              </a:rPr>
              <a:t>18.1  </a:t>
            </a:r>
            <a:r>
              <a:rPr lang="zh-CN" altLang="zh-CN" sz="2400" b="1" dirty="0">
                <a:solidFill>
                  <a:schemeClr val="bg1"/>
                </a:solidFill>
              </a:rPr>
              <a:t>任务描述</a:t>
            </a:r>
            <a:endParaRPr lang="zh-CN" altLang="en-US" sz="2400" b="1"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标题 1"/>
          <p:cNvSpPr/>
          <p:nvPr/>
        </p:nvSpPr>
        <p:spPr bwMode="auto">
          <a:xfrm>
            <a:off x="3043422" y="260350"/>
            <a:ext cx="636494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3200" b="1" dirty="0"/>
              <a:t>18.2.5 </a:t>
            </a:r>
            <a:r>
              <a:rPr lang="zh-CN" altLang="zh-CN" sz="3200" b="1" dirty="0"/>
              <a:t>综合布线系统的维护管理</a:t>
            </a:r>
            <a:endParaRPr lang="zh-CN" altLang="zh-CN" sz="3200" b="1" dirty="0"/>
          </a:p>
        </p:txBody>
      </p:sp>
      <p:sp>
        <p:nvSpPr>
          <p:cNvPr id="17" name="Rectangle 75"/>
          <p:cNvSpPr>
            <a:spLocks noChangeArrowheads="1"/>
          </p:cNvSpPr>
          <p:nvPr/>
        </p:nvSpPr>
        <p:spPr bwMode="auto">
          <a:xfrm>
            <a:off x="695325" y="1196340"/>
            <a:ext cx="10445115" cy="439229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nchor="t" anchorCtr="0"/>
          <a:lstStyle/>
          <a:p>
            <a:pPr indent="628650"/>
            <a:r>
              <a:rPr lang="zh-CN" altLang="zh-CN" sz="2400" dirty="0"/>
              <a:t>布线系统竣工交付使用后，移交给甲方的技术资料包括：</a:t>
            </a:r>
            <a:endParaRPr lang="zh-CN" altLang="zh-CN" sz="2400" dirty="0"/>
          </a:p>
          <a:p>
            <a:pPr indent="628650"/>
            <a:r>
              <a:rPr lang="zh-CN" altLang="zh-CN" sz="2400" dirty="0"/>
              <a:t>（</a:t>
            </a:r>
            <a:r>
              <a:rPr lang="en-US" altLang="zh-CN" sz="2400" dirty="0"/>
              <a:t>1</a:t>
            </a:r>
            <a:r>
              <a:rPr lang="zh-CN" altLang="zh-CN" sz="2400" dirty="0"/>
              <a:t>）信息点分布及编号；</a:t>
            </a:r>
            <a:endParaRPr lang="zh-CN" altLang="zh-CN" sz="2400" dirty="0"/>
          </a:p>
          <a:p>
            <a:pPr indent="628650"/>
            <a:r>
              <a:rPr lang="zh-CN" altLang="zh-CN" sz="2400" dirty="0"/>
              <a:t>（</a:t>
            </a:r>
            <a:r>
              <a:rPr lang="en-US" altLang="zh-CN" sz="2400" dirty="0"/>
              <a:t>2</a:t>
            </a:r>
            <a:r>
              <a:rPr lang="zh-CN" altLang="zh-CN" sz="2400" dirty="0"/>
              <a:t>）配线架成端分布；</a:t>
            </a:r>
            <a:endParaRPr lang="zh-CN" altLang="zh-CN" sz="2400" dirty="0"/>
          </a:p>
          <a:p>
            <a:pPr indent="628650"/>
            <a:r>
              <a:rPr lang="zh-CN" altLang="zh-CN" sz="2400" dirty="0"/>
              <a:t>（</a:t>
            </a:r>
            <a:r>
              <a:rPr lang="en-US" altLang="zh-CN" sz="2400" dirty="0"/>
              <a:t>3</a:t>
            </a:r>
            <a:r>
              <a:rPr lang="zh-CN" altLang="zh-CN" sz="2400" dirty="0"/>
              <a:t>）布线系统管理文档；</a:t>
            </a:r>
            <a:endParaRPr lang="zh-CN" altLang="zh-CN" sz="2400" dirty="0"/>
          </a:p>
          <a:p>
            <a:pPr indent="628650"/>
            <a:r>
              <a:rPr lang="zh-CN" altLang="zh-CN" sz="2400" dirty="0"/>
              <a:t>（</a:t>
            </a:r>
            <a:r>
              <a:rPr lang="en-US" altLang="zh-CN" sz="2400" dirty="0"/>
              <a:t>4</a:t>
            </a:r>
            <a:r>
              <a:rPr lang="zh-CN" altLang="zh-CN" sz="2400" dirty="0"/>
              <a:t>）竣工技术文档（配线架电缆卡接位置图；配线架电缆卡接色序；信息点房间位置表；竣工图纸；线路测试报告）。</a:t>
            </a:r>
            <a:endParaRPr lang="zh-CN" altLang="zh-CN"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标题 1"/>
          <p:cNvSpPr/>
          <p:nvPr/>
        </p:nvSpPr>
        <p:spPr bwMode="auto">
          <a:xfrm>
            <a:off x="3043422" y="260350"/>
            <a:ext cx="6941009"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3200" b="1" dirty="0"/>
              <a:t>18.2.6 </a:t>
            </a:r>
            <a:r>
              <a:rPr lang="zh-CN" altLang="zh-CN" sz="3200" b="1" dirty="0"/>
              <a:t>验收测试</a:t>
            </a:r>
            <a:endParaRPr lang="zh-CN" altLang="zh-CN" sz="3200" b="1" dirty="0"/>
          </a:p>
        </p:txBody>
      </p:sp>
      <p:sp>
        <p:nvSpPr>
          <p:cNvPr id="17" name="Rectangle 75"/>
          <p:cNvSpPr>
            <a:spLocks noChangeArrowheads="1"/>
          </p:cNvSpPr>
          <p:nvPr/>
        </p:nvSpPr>
        <p:spPr bwMode="auto">
          <a:xfrm>
            <a:off x="767715" y="1196340"/>
            <a:ext cx="10706735" cy="396684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nchor="t" anchorCtr="0"/>
          <a:lstStyle/>
          <a:p>
            <a:pPr indent="628650"/>
            <a:r>
              <a:rPr lang="en-US" altLang="zh-CN" sz="2400" b="1" dirty="0"/>
              <a:t>1. </a:t>
            </a:r>
            <a:r>
              <a:rPr lang="zh-CN" altLang="zh-CN" sz="2400" b="1" dirty="0"/>
              <a:t>电缆通道测试</a:t>
            </a:r>
            <a:endParaRPr lang="zh-CN" altLang="zh-CN" sz="2400" b="1" dirty="0"/>
          </a:p>
          <a:p>
            <a:pPr indent="628650"/>
            <a:r>
              <a:rPr lang="zh-CN" altLang="zh-CN" sz="2400" dirty="0"/>
              <a:t>按</a:t>
            </a:r>
            <a:r>
              <a:rPr lang="en-US" altLang="zh-CN" sz="2400" dirty="0"/>
              <a:t>GB50312-2016</a:t>
            </a:r>
            <a:r>
              <a:rPr lang="zh-CN" altLang="zh-CN" sz="2400" dirty="0"/>
              <a:t>规定的</a:t>
            </a:r>
            <a:r>
              <a:rPr lang="en-US" altLang="zh-CN" sz="2400" dirty="0"/>
              <a:t>6</a:t>
            </a:r>
            <a:r>
              <a:rPr lang="zh-CN" altLang="zh-CN" sz="2400" dirty="0"/>
              <a:t>类标准进行测试，测试内容详见任务</a:t>
            </a:r>
            <a:r>
              <a:rPr lang="en-US" altLang="zh-CN" sz="2400" dirty="0"/>
              <a:t>14</a:t>
            </a:r>
            <a:r>
              <a:rPr lang="zh-CN" altLang="zh-CN" sz="2400" dirty="0"/>
              <a:t>。测试可以采用</a:t>
            </a:r>
            <a:r>
              <a:rPr lang="en-US" altLang="zh-CN" sz="2400" dirty="0"/>
              <a:t>Fluke DTX</a:t>
            </a:r>
            <a:r>
              <a:rPr lang="zh-CN" altLang="zh-CN" sz="2400" dirty="0"/>
              <a:t>系列测试仪。</a:t>
            </a:r>
            <a:endParaRPr lang="zh-CN" altLang="zh-CN" sz="2400" dirty="0"/>
          </a:p>
          <a:p>
            <a:pPr indent="628650"/>
            <a:r>
              <a:rPr lang="en-US" altLang="zh-CN" sz="2400" b="1" dirty="0"/>
              <a:t>2. </a:t>
            </a:r>
            <a:r>
              <a:rPr lang="zh-CN" altLang="zh-CN" sz="2400" b="1" dirty="0"/>
              <a:t>光缆通道测试</a:t>
            </a:r>
            <a:endParaRPr lang="zh-CN" altLang="zh-CN" sz="2400" b="1" dirty="0"/>
          </a:p>
          <a:p>
            <a:pPr indent="628650"/>
            <a:r>
              <a:rPr lang="zh-CN" altLang="zh-CN" sz="2400" dirty="0"/>
              <a:t>按</a:t>
            </a:r>
            <a:r>
              <a:rPr lang="en-US" altLang="zh-CN" sz="2400" dirty="0"/>
              <a:t>GB50312-2016</a:t>
            </a:r>
            <a:r>
              <a:rPr lang="zh-CN" altLang="zh-CN" sz="2400" dirty="0"/>
              <a:t>规定的光纤标准进行测试，测试内容详见任务</a:t>
            </a:r>
            <a:r>
              <a:rPr lang="en-US" altLang="zh-CN" sz="2400" dirty="0"/>
              <a:t>15</a:t>
            </a:r>
            <a:r>
              <a:rPr lang="zh-CN" altLang="zh-CN" sz="2400" dirty="0"/>
              <a:t>。测试可以采用</a:t>
            </a:r>
            <a:r>
              <a:rPr lang="en-US" altLang="zh-CN" sz="2400" dirty="0"/>
              <a:t>Fluke DTX</a:t>
            </a:r>
            <a:r>
              <a:rPr lang="zh-CN" altLang="zh-CN" sz="2400" dirty="0"/>
              <a:t>系列测试仪。</a:t>
            </a:r>
            <a:endParaRPr lang="zh-CN" altLang="zh-CN" sz="2400" dirty="0"/>
          </a:p>
          <a:p>
            <a:pPr indent="628650"/>
            <a:r>
              <a:rPr lang="en-US" altLang="zh-CN" sz="2400" b="1" dirty="0"/>
              <a:t>3. </a:t>
            </a:r>
            <a:r>
              <a:rPr lang="zh-CN" altLang="zh-CN" sz="2400" b="1" dirty="0"/>
              <a:t>测试合格</a:t>
            </a:r>
            <a:endParaRPr lang="zh-CN" altLang="zh-CN" sz="2400" b="1" dirty="0"/>
          </a:p>
          <a:p>
            <a:pPr indent="628650"/>
            <a:r>
              <a:rPr lang="zh-CN" altLang="zh-CN" sz="2400" dirty="0"/>
              <a:t>完成整个系统的测试工作，并填写测试表。若测试结果表明所有通道（包括电缆通道和光纤通道）满足</a:t>
            </a:r>
            <a:r>
              <a:rPr lang="en-US" altLang="zh-CN" sz="2400" dirty="0"/>
              <a:t>GB50312-2016</a:t>
            </a:r>
            <a:r>
              <a:rPr lang="zh-CN" altLang="zh-CN" sz="2400" dirty="0"/>
              <a:t>标准中的要求，可以确认工程合格。</a:t>
            </a:r>
            <a:endParaRPr lang="zh-CN" altLang="zh-CN"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标题 1"/>
          <p:cNvSpPr/>
          <p:nvPr/>
        </p:nvSpPr>
        <p:spPr bwMode="auto">
          <a:xfrm>
            <a:off x="3043422" y="260350"/>
            <a:ext cx="6941009"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3200" dirty="0" smtClean="0"/>
              <a:t>18.2.3  </a:t>
            </a:r>
            <a:r>
              <a:rPr lang="zh-CN" altLang="zh-CN" sz="3200" dirty="0"/>
              <a:t>综合布线系统工程投标报价</a:t>
            </a:r>
            <a:endParaRPr lang="zh-CN" altLang="zh-CN" sz="3200" dirty="0"/>
          </a:p>
        </p:txBody>
      </p:sp>
      <p:pic>
        <p:nvPicPr>
          <p:cNvPr id="4098"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423592" y="1124744"/>
            <a:ext cx="8064896" cy="5462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b="51724"/>
          <a:stretch>
            <a:fillRect/>
          </a:stretch>
        </p:blipFill>
        <p:spPr bwMode="auto">
          <a:xfrm>
            <a:off x="2279576" y="980728"/>
            <a:ext cx="8154653" cy="5184576"/>
          </a:xfrm>
          <a:prstGeom prst="rect">
            <a:avLst/>
          </a:prstGeom>
          <a:solidFill>
            <a:schemeClr val="bg1"/>
          </a:solidFill>
          <a:ln>
            <a:noFill/>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48447"/>
          <a:stretch>
            <a:fillRect/>
          </a:stretch>
        </p:blipFill>
        <p:spPr bwMode="auto">
          <a:xfrm>
            <a:off x="2423592" y="188640"/>
            <a:ext cx="7848872" cy="6481079"/>
          </a:xfrm>
          <a:prstGeom prst="rect">
            <a:avLst/>
          </a:prstGeom>
          <a:solidFill>
            <a:schemeClr val="bg1"/>
          </a:solidFill>
          <a:ln>
            <a:noFill/>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nvPicPr>
        <p:blipFill>
          <a:blip r:embed="rId1" cstate="print">
            <a:extLst>
              <a:ext uri="{28A0092B-C50C-407E-A947-70E740481C1C}">
                <a14:useLocalDpi xmlns:a14="http://schemas.microsoft.com/office/drawing/2010/main" val="0"/>
              </a:ext>
            </a:extLst>
          </a:blip>
          <a:stretch>
            <a:fillRect/>
          </a:stretch>
        </p:blipFill>
        <p:spPr>
          <a:xfrm>
            <a:off x="1511147" y="23696"/>
            <a:ext cx="9144000" cy="621594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1" cstate="print">
            <a:extLst>
              <a:ext uri="{28A0092B-C50C-407E-A947-70E740481C1C}">
                <a14:useLocalDpi xmlns:a14="http://schemas.microsoft.com/office/drawing/2010/main" val="0"/>
              </a:ext>
            </a:extLst>
          </a:blip>
          <a:stretch>
            <a:fillRect/>
          </a:stretch>
        </p:blipFill>
        <p:spPr>
          <a:xfrm>
            <a:off x="1524000" y="980728"/>
            <a:ext cx="9144000" cy="587727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1" cstate="print">
            <a:extLst>
              <a:ext uri="{28A0092B-C50C-407E-A947-70E740481C1C}">
                <a14:useLocalDpi xmlns:a14="http://schemas.microsoft.com/office/drawing/2010/main" val="0"/>
              </a:ext>
            </a:extLst>
          </a:blip>
          <a:stretch>
            <a:fillRect/>
          </a:stretch>
        </p:blipFill>
        <p:spPr>
          <a:xfrm>
            <a:off x="1524000" y="1053146"/>
            <a:ext cx="9144000" cy="580485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1" cstate="print">
            <a:extLst>
              <a:ext uri="{28A0092B-C50C-407E-A947-70E740481C1C}">
                <a14:useLocalDpi xmlns:a14="http://schemas.microsoft.com/office/drawing/2010/main" val="0"/>
              </a:ext>
            </a:extLst>
          </a:blip>
          <a:stretch>
            <a:fillRect/>
          </a:stretch>
        </p:blipFill>
        <p:spPr>
          <a:xfrm>
            <a:off x="1524000" y="1125220"/>
            <a:ext cx="9144000" cy="573278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1" cstate="print">
            <a:extLst>
              <a:ext uri="{28A0092B-C50C-407E-A947-70E740481C1C}">
                <a14:useLocalDpi xmlns:a14="http://schemas.microsoft.com/office/drawing/2010/main" val="0"/>
              </a:ext>
            </a:extLst>
          </a:blip>
          <a:stretch>
            <a:fillRect/>
          </a:stretch>
        </p:blipFill>
        <p:spPr>
          <a:xfrm>
            <a:off x="1524000" y="1052736"/>
            <a:ext cx="9144000" cy="580526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8" descr="3"/>
          <p:cNvPicPr>
            <a:picLocks noChangeAspect="1" noChangeArrowheads="1"/>
          </p:cNvPicPr>
          <p:nvPr/>
        </p:nvPicPr>
        <p:blipFill>
          <a:blip r:embed="rId1"/>
          <a:srcRect/>
          <a:stretch>
            <a:fillRect/>
          </a:stretch>
        </p:blipFill>
        <p:spPr bwMode="auto">
          <a:xfrm>
            <a:off x="2309786" y="1222906"/>
            <a:ext cx="3024188" cy="576262"/>
          </a:xfrm>
          <a:prstGeom prst="rect">
            <a:avLst/>
          </a:prstGeom>
          <a:noFill/>
          <a:ln w="9525">
            <a:noFill/>
            <a:miter lim="800000"/>
            <a:headEnd/>
            <a:tailEnd/>
          </a:ln>
        </p:spPr>
      </p:pic>
      <p:sp>
        <p:nvSpPr>
          <p:cNvPr id="5125" name="标题 1"/>
          <p:cNvSpPr/>
          <p:nvPr/>
        </p:nvSpPr>
        <p:spPr bwMode="auto">
          <a:xfrm>
            <a:off x="2927649" y="260350"/>
            <a:ext cx="7416824" cy="576263"/>
          </a:xfrm>
          <a:prstGeom prst="rect">
            <a:avLst/>
          </a:prstGeom>
          <a:noFill/>
          <a:ln w="9525">
            <a:noFill/>
            <a:miter lim="800000"/>
          </a:ln>
        </p:spPr>
        <p:txBody>
          <a:bodyPr/>
          <a:lstStyle/>
          <a:p>
            <a:r>
              <a:rPr lang="zh-CN" altLang="zh-CN" sz="3200" dirty="0"/>
              <a:t>任务</a:t>
            </a:r>
            <a:r>
              <a:rPr lang="en-US" altLang="zh-CN" sz="3200" dirty="0"/>
              <a:t>18</a:t>
            </a:r>
            <a:r>
              <a:rPr lang="zh-CN" altLang="zh-CN" sz="3200" dirty="0"/>
              <a:t>：综合布线系统工程项目管理</a:t>
            </a:r>
            <a:endParaRPr lang="zh-CN" altLang="zh-CN" sz="3200" b="1" dirty="0"/>
          </a:p>
        </p:txBody>
      </p:sp>
      <p:sp>
        <p:nvSpPr>
          <p:cNvPr id="2" name="矩形 1"/>
          <p:cNvSpPr/>
          <p:nvPr/>
        </p:nvSpPr>
        <p:spPr>
          <a:xfrm>
            <a:off x="2711624" y="1280204"/>
            <a:ext cx="2169160" cy="460375"/>
          </a:xfrm>
          <a:prstGeom prst="rect">
            <a:avLst/>
          </a:prstGeom>
        </p:spPr>
        <p:txBody>
          <a:bodyPr wrap="none">
            <a:spAutoFit/>
          </a:bodyPr>
          <a:lstStyle/>
          <a:p>
            <a:r>
              <a:rPr lang="en-US" altLang="zh-CN" sz="2400" b="1" dirty="0" smtClean="0">
                <a:solidFill>
                  <a:schemeClr val="bg1"/>
                </a:solidFill>
              </a:rPr>
              <a:t>18.2  </a:t>
            </a:r>
            <a:r>
              <a:rPr lang="zh-CN" altLang="en-US" sz="2400" b="1" dirty="0" smtClean="0">
                <a:solidFill>
                  <a:schemeClr val="bg1"/>
                </a:solidFill>
              </a:rPr>
              <a:t>相关知识</a:t>
            </a:r>
            <a:endParaRPr lang="zh-CN" altLang="en-US" sz="2400" b="1" dirty="0">
              <a:solidFill>
                <a:schemeClr val="bg1"/>
              </a:solidFill>
            </a:endParaRPr>
          </a:p>
        </p:txBody>
      </p:sp>
      <p:sp>
        <p:nvSpPr>
          <p:cNvPr id="6" name="Rectangle 10"/>
          <p:cNvSpPr>
            <a:spLocks noChangeArrowheads="1"/>
          </p:cNvSpPr>
          <p:nvPr/>
        </p:nvSpPr>
        <p:spPr bwMode="auto">
          <a:xfrm>
            <a:off x="2567608" y="2145298"/>
            <a:ext cx="6643734" cy="460375"/>
          </a:xfrm>
          <a:prstGeom prst="rect">
            <a:avLst/>
          </a:prstGeom>
          <a:solidFill>
            <a:srgbClr val="FFFFFF"/>
          </a:solidFill>
          <a:ln w="9525">
            <a:solidFill>
              <a:srgbClr val="99CCFF"/>
            </a:solidFill>
            <a:miter lim="800000"/>
          </a:ln>
        </p:spPr>
        <p:txBody>
          <a:bodyPr wrap="square">
            <a:spAutoFit/>
          </a:bodyPr>
          <a:lstStyle/>
          <a:p>
            <a:r>
              <a:rPr lang="en-US" altLang="zh-CN" sz="2400" dirty="0" smtClean="0"/>
              <a:t>18.2.1 </a:t>
            </a:r>
            <a:r>
              <a:rPr lang="zh-CN" sz="2400" dirty="0" smtClean="0"/>
              <a:t>概述</a:t>
            </a:r>
            <a:endParaRPr lang="zh-CN" sz="2400" dirty="0"/>
          </a:p>
        </p:txBody>
      </p:sp>
      <p:sp>
        <p:nvSpPr>
          <p:cNvPr id="7" name="Rectangle 10"/>
          <p:cNvSpPr>
            <a:spLocks noChangeArrowheads="1"/>
          </p:cNvSpPr>
          <p:nvPr/>
        </p:nvSpPr>
        <p:spPr bwMode="auto">
          <a:xfrm>
            <a:off x="2567608" y="2764557"/>
            <a:ext cx="6643734" cy="460375"/>
          </a:xfrm>
          <a:prstGeom prst="rect">
            <a:avLst/>
          </a:prstGeom>
          <a:solidFill>
            <a:srgbClr val="FFFFFF"/>
          </a:solidFill>
          <a:ln w="9525">
            <a:solidFill>
              <a:srgbClr val="99CCFF"/>
            </a:solidFill>
            <a:miter lim="800000"/>
          </a:ln>
        </p:spPr>
        <p:txBody>
          <a:bodyPr wrap="square">
            <a:spAutoFit/>
          </a:bodyPr>
          <a:lstStyle/>
          <a:p>
            <a:r>
              <a:rPr lang="en-US" altLang="zh-CN" sz="2400" dirty="0"/>
              <a:t>18.2.2 </a:t>
            </a:r>
            <a:r>
              <a:rPr lang="zh-CN" altLang="zh-CN" sz="2400" dirty="0"/>
              <a:t>方案设计</a:t>
            </a:r>
            <a:endParaRPr lang="zh-CN" altLang="zh-CN" sz="2400" dirty="0"/>
          </a:p>
        </p:txBody>
      </p:sp>
      <p:sp>
        <p:nvSpPr>
          <p:cNvPr id="8" name="Rectangle 10"/>
          <p:cNvSpPr>
            <a:spLocks noChangeArrowheads="1"/>
          </p:cNvSpPr>
          <p:nvPr/>
        </p:nvSpPr>
        <p:spPr bwMode="auto">
          <a:xfrm>
            <a:off x="2567608" y="3374736"/>
            <a:ext cx="6643734" cy="460375"/>
          </a:xfrm>
          <a:prstGeom prst="rect">
            <a:avLst/>
          </a:prstGeom>
          <a:solidFill>
            <a:srgbClr val="FFFFFF"/>
          </a:solidFill>
          <a:ln w="9525">
            <a:solidFill>
              <a:srgbClr val="99CCFF"/>
            </a:solidFill>
            <a:miter lim="800000"/>
          </a:ln>
        </p:spPr>
        <p:txBody>
          <a:bodyPr wrap="square">
            <a:spAutoFit/>
          </a:bodyPr>
          <a:lstStyle/>
          <a:p>
            <a:r>
              <a:rPr lang="en-US" altLang="zh-CN" sz="2400" b="1" dirty="0"/>
              <a:t>18.2.3 </a:t>
            </a:r>
            <a:r>
              <a:rPr lang="zh-CN" altLang="zh-CN" sz="2400" b="1" dirty="0"/>
              <a:t>系统设计</a:t>
            </a:r>
            <a:endParaRPr lang="zh-CN" altLang="zh-CN" sz="2400" b="1" dirty="0"/>
          </a:p>
        </p:txBody>
      </p:sp>
      <p:sp>
        <p:nvSpPr>
          <p:cNvPr id="9" name="Rectangle 10"/>
          <p:cNvSpPr>
            <a:spLocks noChangeArrowheads="1"/>
          </p:cNvSpPr>
          <p:nvPr/>
        </p:nvSpPr>
        <p:spPr bwMode="auto">
          <a:xfrm>
            <a:off x="2567608" y="3975447"/>
            <a:ext cx="6643734" cy="460375"/>
          </a:xfrm>
          <a:prstGeom prst="rect">
            <a:avLst/>
          </a:prstGeom>
          <a:solidFill>
            <a:srgbClr val="FFFFFF"/>
          </a:solidFill>
          <a:ln w="9525">
            <a:solidFill>
              <a:srgbClr val="99CCFF"/>
            </a:solidFill>
            <a:miter lim="800000"/>
          </a:ln>
        </p:spPr>
        <p:txBody>
          <a:bodyPr wrap="square">
            <a:spAutoFit/>
          </a:bodyPr>
          <a:lstStyle/>
          <a:p>
            <a:r>
              <a:rPr lang="en-US" altLang="zh-CN" sz="2400" b="1" dirty="0"/>
              <a:t>18.2.4 </a:t>
            </a:r>
            <a:r>
              <a:rPr lang="zh-CN" altLang="zh-CN" sz="2400" b="1" dirty="0"/>
              <a:t>综合布线系统施工方案</a:t>
            </a:r>
            <a:endParaRPr lang="zh-CN" altLang="zh-CN" sz="2400" b="1" dirty="0"/>
          </a:p>
        </p:txBody>
      </p:sp>
      <p:sp>
        <p:nvSpPr>
          <p:cNvPr id="10" name="Rectangle 10"/>
          <p:cNvSpPr>
            <a:spLocks noChangeArrowheads="1"/>
          </p:cNvSpPr>
          <p:nvPr/>
        </p:nvSpPr>
        <p:spPr bwMode="auto">
          <a:xfrm>
            <a:off x="2567608" y="4607024"/>
            <a:ext cx="6643734" cy="460375"/>
          </a:xfrm>
          <a:prstGeom prst="rect">
            <a:avLst/>
          </a:prstGeom>
          <a:solidFill>
            <a:srgbClr val="FFFFFF"/>
          </a:solidFill>
          <a:ln w="9525">
            <a:solidFill>
              <a:srgbClr val="99CCFF"/>
            </a:solidFill>
            <a:miter lim="800000"/>
          </a:ln>
        </p:spPr>
        <p:txBody>
          <a:bodyPr wrap="square">
            <a:spAutoFit/>
          </a:bodyPr>
          <a:lstStyle/>
          <a:p>
            <a:r>
              <a:rPr lang="en-US" altLang="zh-CN" sz="2400" b="1" dirty="0"/>
              <a:t>18.2.5 </a:t>
            </a:r>
            <a:r>
              <a:rPr lang="zh-CN" altLang="zh-CN" sz="2400" b="1" dirty="0"/>
              <a:t>综合布线系统的维护管理</a:t>
            </a:r>
            <a:endParaRPr lang="zh-CN" altLang="zh-CN" sz="2400" b="1" dirty="0"/>
          </a:p>
        </p:txBody>
      </p:sp>
      <p:sp>
        <p:nvSpPr>
          <p:cNvPr id="11" name="Rectangle 10"/>
          <p:cNvSpPr>
            <a:spLocks noChangeArrowheads="1"/>
          </p:cNvSpPr>
          <p:nvPr/>
        </p:nvSpPr>
        <p:spPr bwMode="auto">
          <a:xfrm>
            <a:off x="2567608" y="5207735"/>
            <a:ext cx="6643734" cy="460375"/>
          </a:xfrm>
          <a:prstGeom prst="rect">
            <a:avLst/>
          </a:prstGeom>
          <a:solidFill>
            <a:srgbClr val="FFFFFF"/>
          </a:solidFill>
          <a:ln w="9525">
            <a:solidFill>
              <a:srgbClr val="99CCFF"/>
            </a:solidFill>
            <a:miter lim="800000"/>
          </a:ln>
        </p:spPr>
        <p:txBody>
          <a:bodyPr wrap="square">
            <a:spAutoFit/>
          </a:bodyPr>
          <a:lstStyle/>
          <a:p>
            <a:r>
              <a:rPr lang="en-US" altLang="zh-CN" sz="2400" b="1" dirty="0"/>
              <a:t>18.2.6 </a:t>
            </a:r>
            <a:r>
              <a:rPr lang="zh-CN" altLang="zh-CN" sz="2400" b="1" dirty="0"/>
              <a:t>验收测试</a:t>
            </a:r>
            <a:endParaRPr lang="zh-CN" altLang="zh-CN" sz="2400" b="1" dirty="0"/>
          </a:p>
        </p:txBody>
      </p:sp>
      <p:sp>
        <p:nvSpPr>
          <p:cNvPr id="12" name="Rectangle 10"/>
          <p:cNvSpPr>
            <a:spLocks noChangeArrowheads="1"/>
          </p:cNvSpPr>
          <p:nvPr/>
        </p:nvSpPr>
        <p:spPr bwMode="auto">
          <a:xfrm>
            <a:off x="2567608" y="5800940"/>
            <a:ext cx="6643734" cy="460375"/>
          </a:xfrm>
          <a:prstGeom prst="rect">
            <a:avLst/>
          </a:prstGeom>
          <a:solidFill>
            <a:srgbClr val="FFFFFF"/>
          </a:solidFill>
          <a:ln w="9525">
            <a:solidFill>
              <a:srgbClr val="99CCFF"/>
            </a:solidFill>
            <a:miter lim="800000"/>
          </a:ln>
        </p:spPr>
        <p:txBody>
          <a:bodyPr wrap="square">
            <a:spAutoFit/>
          </a:bodyPr>
          <a:lstStyle/>
          <a:p>
            <a:r>
              <a:rPr lang="en-US" altLang="zh-CN" sz="2400" b="1" dirty="0"/>
              <a:t>18.2.7 </a:t>
            </a:r>
            <a:r>
              <a:rPr lang="zh-CN" altLang="zh-CN" sz="2400" b="1" dirty="0"/>
              <a:t>培训、售后服务及保证期</a:t>
            </a:r>
            <a:endParaRPr lang="zh-CN" altLang="zh-CN" sz="24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1" cstate="print">
            <a:extLst>
              <a:ext uri="{28A0092B-C50C-407E-A947-70E740481C1C}">
                <a14:useLocalDpi xmlns:a14="http://schemas.microsoft.com/office/drawing/2010/main" val="0"/>
              </a:ext>
            </a:extLst>
          </a:blip>
          <a:stretch>
            <a:fillRect/>
          </a:stretch>
        </p:blipFill>
        <p:spPr>
          <a:xfrm>
            <a:off x="1524000" y="1052736"/>
            <a:ext cx="9144000" cy="5805264"/>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nvPicPr>
        <p:blipFill>
          <a:blip r:embed="rId1" cstate="print">
            <a:extLst>
              <a:ext uri="{28A0092B-C50C-407E-A947-70E740481C1C}">
                <a14:useLocalDpi xmlns:a14="http://schemas.microsoft.com/office/drawing/2010/main" val="0"/>
              </a:ext>
            </a:extLst>
          </a:blip>
          <a:stretch>
            <a:fillRect/>
          </a:stretch>
        </p:blipFill>
        <p:spPr>
          <a:xfrm>
            <a:off x="2620324" y="1390541"/>
            <a:ext cx="6211979" cy="4846771"/>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rotWithShape="1">
          <a:blip r:embed="rId1" cstate="print">
            <a:extLst>
              <a:ext uri="{28A0092B-C50C-407E-A947-70E740481C1C}">
                <a14:useLocalDpi xmlns:a14="http://schemas.microsoft.com/office/drawing/2010/main" val="0"/>
              </a:ext>
            </a:extLst>
          </a:blip>
          <a:srcRect b="11094"/>
          <a:stretch>
            <a:fillRect/>
          </a:stretch>
        </p:blipFill>
        <p:spPr>
          <a:xfrm>
            <a:off x="2711624" y="1052736"/>
            <a:ext cx="6120680" cy="5544616"/>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1" cstate="print">
            <a:extLst>
              <a:ext uri="{28A0092B-C50C-407E-A947-70E740481C1C}">
                <a14:useLocalDpi xmlns:a14="http://schemas.microsoft.com/office/drawing/2010/main" val="0"/>
              </a:ext>
            </a:extLst>
          </a:blip>
          <a:stretch>
            <a:fillRect/>
          </a:stretch>
        </p:blipFill>
        <p:spPr>
          <a:xfrm>
            <a:off x="2298714" y="1052736"/>
            <a:ext cx="7181662" cy="504056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标题 1"/>
          <p:cNvSpPr/>
          <p:nvPr/>
        </p:nvSpPr>
        <p:spPr bwMode="auto">
          <a:xfrm>
            <a:off x="3071813" y="260350"/>
            <a:ext cx="57610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kumimoji="0" lang="zh-CN" altLang="en-US" sz="3200" b="1">
                <a:solidFill>
                  <a:srgbClr val="375B79"/>
                </a:solidFill>
              </a:rPr>
              <a:t>习题</a:t>
            </a:r>
            <a:endParaRPr kumimoji="0" lang="zh-CN" altLang="en-US" sz="3200" b="1">
              <a:solidFill>
                <a:srgbClr val="375B79"/>
              </a:solidFill>
            </a:endParaRPr>
          </a:p>
        </p:txBody>
      </p:sp>
      <p:sp>
        <p:nvSpPr>
          <p:cNvPr id="68651" name="Rectangle 75"/>
          <p:cNvSpPr>
            <a:spLocks noChangeArrowheads="1"/>
          </p:cNvSpPr>
          <p:nvPr/>
        </p:nvSpPr>
        <p:spPr bwMode="auto">
          <a:xfrm>
            <a:off x="1919536" y="1071563"/>
            <a:ext cx="8280920" cy="528637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p>
            <a:r>
              <a:rPr lang="zh-CN" altLang="zh-CN" sz="2400" b="1" dirty="0"/>
              <a:t>一、实训题</a:t>
            </a:r>
            <a:endParaRPr lang="zh-CN" altLang="zh-CN" sz="2400" dirty="0"/>
          </a:p>
          <a:p>
            <a:r>
              <a:rPr lang="en-US" altLang="zh-CN" sz="2400" dirty="0"/>
              <a:t>1. </a:t>
            </a:r>
            <a:r>
              <a:rPr lang="zh-CN" altLang="zh-CN" sz="2400" dirty="0"/>
              <a:t>对本校的学生小区设计综合布线？</a:t>
            </a:r>
            <a:endParaRPr lang="zh-CN" altLang="zh-CN" sz="2400" dirty="0"/>
          </a:p>
          <a:p>
            <a:r>
              <a:rPr lang="en-US" altLang="zh-CN" sz="2400" dirty="0"/>
              <a:t>2. </a:t>
            </a:r>
            <a:r>
              <a:rPr lang="zh-CN" altLang="zh-CN" sz="2400" dirty="0"/>
              <a:t>对本校的校园、办公楼和实训楼设计综合布线？</a:t>
            </a:r>
            <a:endParaRPr lang="zh-CN" altLang="zh-CN" sz="2400" dirty="0"/>
          </a:p>
          <a:p>
            <a:r>
              <a:rPr lang="en-US" altLang="zh-CN" sz="2400" dirty="0"/>
              <a:t>3. </a:t>
            </a:r>
            <a:r>
              <a:rPr lang="zh-CN" altLang="zh-CN" sz="2400" dirty="0"/>
              <a:t>对某小区高层住宅设计综合布线？</a:t>
            </a:r>
            <a:endParaRPr lang="zh-CN" altLang="zh-CN" sz="23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5326" y="1214438"/>
            <a:ext cx="248833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9"/>
          <p:cNvSpPr>
            <a:spLocks noChangeArrowheads="1"/>
          </p:cNvSpPr>
          <p:nvPr/>
        </p:nvSpPr>
        <p:spPr bwMode="auto">
          <a:xfrm>
            <a:off x="950913" y="1292225"/>
            <a:ext cx="2232744"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b="1" dirty="0">
                <a:solidFill>
                  <a:schemeClr val="bg1"/>
                </a:solidFill>
              </a:rPr>
              <a:t>1.</a:t>
            </a:r>
            <a:r>
              <a:rPr lang="zh-CN" altLang="zh-CN" sz="2400" b="1" dirty="0">
                <a:solidFill>
                  <a:schemeClr val="bg1"/>
                </a:solidFill>
              </a:rPr>
              <a:t>工程概况</a:t>
            </a:r>
            <a:endParaRPr lang="zh-CN" altLang="zh-CN" sz="2400" b="1" dirty="0">
              <a:solidFill>
                <a:schemeClr val="bg1"/>
              </a:solidFill>
            </a:endParaRPr>
          </a:p>
        </p:txBody>
      </p:sp>
      <p:sp>
        <p:nvSpPr>
          <p:cNvPr id="10244" name="标题 1"/>
          <p:cNvSpPr/>
          <p:nvPr/>
        </p:nvSpPr>
        <p:spPr bwMode="auto">
          <a:xfrm>
            <a:off x="3043423" y="260350"/>
            <a:ext cx="5810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3200" b="1" dirty="0"/>
              <a:t>18.2.1</a:t>
            </a:r>
            <a:r>
              <a:rPr lang="zh-CN" altLang="zh-CN" sz="3200" b="1" dirty="0"/>
              <a:t>概述</a:t>
            </a:r>
            <a:endParaRPr lang="zh-CN" altLang="zh-CN" sz="3200" dirty="0"/>
          </a:p>
        </p:txBody>
      </p:sp>
      <p:sp>
        <p:nvSpPr>
          <p:cNvPr id="17" name="Rectangle 75"/>
          <p:cNvSpPr>
            <a:spLocks noChangeArrowheads="1"/>
          </p:cNvSpPr>
          <p:nvPr/>
        </p:nvSpPr>
        <p:spPr bwMode="auto">
          <a:xfrm>
            <a:off x="695325" y="1988820"/>
            <a:ext cx="10791825" cy="439229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nchor="t" anchorCtr="0"/>
          <a:lstStyle/>
          <a:p>
            <a:pPr indent="628650"/>
            <a:r>
              <a:rPr lang="zh-CN" altLang="zh-CN" sz="2400" dirty="0"/>
              <a:t>本工程建筑面积</a:t>
            </a:r>
            <a:r>
              <a:rPr lang="en-US" altLang="zh-CN" sz="2400" dirty="0"/>
              <a:t>34604m</a:t>
            </a:r>
            <a:r>
              <a:rPr lang="en-US" altLang="zh-CN" sz="2400" baseline="30000" dirty="0"/>
              <a:t>2</a:t>
            </a:r>
            <a:r>
              <a:rPr lang="zh-CN" altLang="zh-CN" sz="2400" dirty="0"/>
              <a:t>。地上</a:t>
            </a:r>
            <a:r>
              <a:rPr lang="en-US" altLang="zh-CN" sz="2400" dirty="0"/>
              <a:t>20</a:t>
            </a:r>
            <a:r>
              <a:rPr lang="zh-CN" altLang="zh-CN" sz="2400" dirty="0"/>
              <a:t>层，一层主要为大堂，商务中心、西餐厅、商店、消防控制室、安防控制室、大厦管理室等用房；二层为各类餐厅；三层为各种娱乐设施、电话及网络机房；四层－二十层为客房。请对该工程进行布线设计</a:t>
            </a:r>
            <a:endParaRPr lang="zh-CN" altLang="zh-CN" sz="2400" dirty="0"/>
          </a:p>
          <a:p>
            <a:pPr indent="628650"/>
            <a:r>
              <a:rPr lang="zh-CN" altLang="zh-CN" sz="2400" dirty="0"/>
              <a:t>工程范围：本工程范围是指从建筑物设备机房配线架到房间内信息点的所有光缆和电缆布放及成端端接、机架安装、配线架安装、光配线架安装、信息插座安装和测试。</a:t>
            </a:r>
            <a:endParaRPr lang="zh-CN" altLang="zh-CN" sz="2400" dirty="0"/>
          </a:p>
          <a:p>
            <a:pPr indent="628650"/>
            <a:r>
              <a:rPr lang="zh-CN" altLang="zh-CN" sz="2400" dirty="0"/>
              <a:t>本工程的综合布线系统支持通信系统（</a:t>
            </a:r>
            <a:r>
              <a:rPr lang="en-US" altLang="zh-CN" sz="2400" dirty="0"/>
              <a:t>1</a:t>
            </a:r>
            <a:r>
              <a:rPr lang="zh-CN" altLang="zh-CN" sz="2400" dirty="0"/>
              <a:t>套</a:t>
            </a:r>
            <a:r>
              <a:rPr lang="en-US" altLang="zh-CN" sz="2400" dirty="0"/>
              <a:t>800</a:t>
            </a:r>
            <a:r>
              <a:rPr lang="zh-CN" altLang="zh-CN" sz="2400" dirty="0"/>
              <a:t>门的程控交换机、</a:t>
            </a:r>
            <a:r>
              <a:rPr lang="en-US" altLang="zh-CN" sz="2400" dirty="0"/>
              <a:t>80</a:t>
            </a:r>
            <a:r>
              <a:rPr lang="zh-CN" altLang="zh-CN" sz="2400" dirty="0"/>
              <a:t>条中继线，</a:t>
            </a:r>
            <a:r>
              <a:rPr lang="en-US" altLang="zh-CN" sz="2400" dirty="0"/>
              <a:t>100</a:t>
            </a:r>
            <a:r>
              <a:rPr lang="zh-CN" altLang="zh-CN" sz="2400" dirty="0"/>
              <a:t>门直通市话电话）、计算机网络系统（骨干万兆互连，千兆到桌面）。</a:t>
            </a:r>
            <a:endParaRPr lang="zh-CN" altLang="zh-CN"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5326" y="1142048"/>
            <a:ext cx="22145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9"/>
          <p:cNvSpPr>
            <a:spLocks noChangeArrowheads="1"/>
          </p:cNvSpPr>
          <p:nvPr/>
        </p:nvSpPr>
        <p:spPr bwMode="auto">
          <a:xfrm>
            <a:off x="950913" y="1219835"/>
            <a:ext cx="216073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b="1" dirty="0">
                <a:solidFill>
                  <a:schemeClr val="bg1"/>
                </a:solidFill>
              </a:rPr>
              <a:t>3. </a:t>
            </a:r>
            <a:r>
              <a:rPr lang="zh-CN" altLang="zh-CN" sz="2400" b="1" dirty="0">
                <a:solidFill>
                  <a:schemeClr val="bg1"/>
                </a:solidFill>
              </a:rPr>
              <a:t>设计原则</a:t>
            </a:r>
            <a:endParaRPr lang="zh-CN" altLang="zh-CN" sz="2400" b="1" dirty="0">
              <a:solidFill>
                <a:schemeClr val="bg1"/>
              </a:solidFill>
            </a:endParaRPr>
          </a:p>
        </p:txBody>
      </p:sp>
      <p:sp>
        <p:nvSpPr>
          <p:cNvPr id="10244" name="标题 1"/>
          <p:cNvSpPr/>
          <p:nvPr/>
        </p:nvSpPr>
        <p:spPr bwMode="auto">
          <a:xfrm>
            <a:off x="3043423" y="260350"/>
            <a:ext cx="5810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3200" b="1" dirty="0"/>
              <a:t>18.2.1</a:t>
            </a:r>
            <a:r>
              <a:rPr lang="zh-CN" altLang="zh-CN" sz="3200" b="1" dirty="0"/>
              <a:t>概述</a:t>
            </a:r>
            <a:endParaRPr lang="zh-CN" altLang="zh-CN" sz="3200" dirty="0"/>
          </a:p>
        </p:txBody>
      </p:sp>
      <p:sp>
        <p:nvSpPr>
          <p:cNvPr id="17" name="Rectangle 75"/>
          <p:cNvSpPr>
            <a:spLocks noChangeArrowheads="1"/>
          </p:cNvSpPr>
          <p:nvPr/>
        </p:nvSpPr>
        <p:spPr bwMode="auto">
          <a:xfrm>
            <a:off x="695325" y="1916430"/>
            <a:ext cx="10826750" cy="439229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nchor="t" anchorCtr="0"/>
          <a:lstStyle/>
          <a:p>
            <a:pPr indent="628650"/>
            <a:r>
              <a:rPr lang="zh-CN" altLang="zh-CN" sz="2400" dirty="0"/>
              <a:t>（</a:t>
            </a:r>
            <a:r>
              <a:rPr lang="en-US" altLang="zh-CN" sz="2400" dirty="0"/>
              <a:t>1</a:t>
            </a:r>
            <a:r>
              <a:rPr lang="zh-CN" altLang="zh-CN" sz="2400" dirty="0"/>
              <a:t>）实用性和经济性：始终贯彻面向应用，注重实效的方针，坚持实用、经济的原则。</a:t>
            </a:r>
            <a:endParaRPr lang="zh-CN" altLang="zh-CN" sz="2400" dirty="0"/>
          </a:p>
          <a:p>
            <a:pPr indent="628650"/>
            <a:r>
              <a:rPr lang="zh-CN" altLang="zh-CN" sz="2400" dirty="0"/>
              <a:t>（</a:t>
            </a:r>
            <a:r>
              <a:rPr lang="en-US" altLang="zh-CN" sz="2400" dirty="0"/>
              <a:t>2</a:t>
            </a:r>
            <a:r>
              <a:rPr lang="zh-CN" altLang="zh-CN" sz="2400" dirty="0"/>
              <a:t>）先进性和成熟性：本设计既采用先进的概念、技术和方法，又注意结构、设备的相对成熟，不但能反映当今的先进水平，而且</a:t>
            </a:r>
            <a:endParaRPr lang="zh-CN" altLang="zh-CN" sz="2400" dirty="0"/>
          </a:p>
          <a:p>
            <a:pPr indent="628650"/>
            <a:r>
              <a:rPr lang="zh-CN" altLang="zh-CN" sz="2400" dirty="0"/>
              <a:t>（</a:t>
            </a:r>
            <a:r>
              <a:rPr lang="en-US" altLang="zh-CN" sz="2400" dirty="0"/>
              <a:t>3</a:t>
            </a:r>
            <a:r>
              <a:rPr lang="zh-CN" altLang="zh-CN" sz="2400" dirty="0"/>
              <a:t>）可靠性：在考虑技术先进性和开放性的同时，还要从系统结构、技术措施、设备性能、系统管理、厂商技术支持及保修能力等方面着手，确保系统运行的可靠性。</a:t>
            </a:r>
            <a:endParaRPr lang="zh-CN" altLang="zh-CN" sz="2400" dirty="0"/>
          </a:p>
          <a:p>
            <a:pPr indent="628650"/>
            <a:r>
              <a:rPr lang="zh-CN" altLang="zh-CN" sz="2400" dirty="0"/>
              <a:t>（</a:t>
            </a:r>
            <a:r>
              <a:rPr lang="en-US" altLang="zh-CN" sz="2400" dirty="0"/>
              <a:t>4</a:t>
            </a:r>
            <a:r>
              <a:rPr lang="zh-CN" altLang="zh-CN" sz="2400" dirty="0"/>
              <a:t>）可扩展性：为适应网络结构变化的要求，充分考虑以最简便的方法、最低的投资，实现系统的扩展和维护。</a:t>
            </a:r>
            <a:endParaRPr lang="zh-CN" altLang="zh-CN"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3571" y="1214438"/>
            <a:ext cx="230663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9"/>
          <p:cNvSpPr>
            <a:spLocks noChangeArrowheads="1"/>
          </p:cNvSpPr>
          <p:nvPr/>
        </p:nvSpPr>
        <p:spPr bwMode="auto">
          <a:xfrm>
            <a:off x="879158" y="1292225"/>
            <a:ext cx="2051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b="1" dirty="0">
                <a:solidFill>
                  <a:schemeClr val="bg1"/>
                </a:solidFill>
              </a:rPr>
              <a:t>1.</a:t>
            </a:r>
            <a:r>
              <a:rPr lang="zh-CN" altLang="zh-CN" sz="2400" b="1" dirty="0">
                <a:solidFill>
                  <a:schemeClr val="bg1"/>
                </a:solidFill>
              </a:rPr>
              <a:t>需求分析</a:t>
            </a:r>
            <a:endParaRPr lang="zh-CN" altLang="zh-CN" sz="2400" b="1" dirty="0">
              <a:solidFill>
                <a:schemeClr val="bg1"/>
              </a:solidFill>
            </a:endParaRPr>
          </a:p>
        </p:txBody>
      </p:sp>
      <p:sp>
        <p:nvSpPr>
          <p:cNvPr id="10244" name="标题 1"/>
          <p:cNvSpPr/>
          <p:nvPr/>
        </p:nvSpPr>
        <p:spPr bwMode="auto">
          <a:xfrm>
            <a:off x="3043423" y="260350"/>
            <a:ext cx="5810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3200" b="1" dirty="0"/>
              <a:t>18.2.2 </a:t>
            </a:r>
            <a:r>
              <a:rPr lang="zh-CN" altLang="zh-CN" sz="3200" b="1" dirty="0"/>
              <a:t>方案设计</a:t>
            </a:r>
            <a:endParaRPr lang="zh-CN" altLang="zh-CN" sz="3200" b="1" dirty="0"/>
          </a:p>
        </p:txBody>
      </p:sp>
      <p:sp>
        <p:nvSpPr>
          <p:cNvPr id="17" name="Rectangle 75"/>
          <p:cNvSpPr>
            <a:spLocks noChangeArrowheads="1"/>
          </p:cNvSpPr>
          <p:nvPr/>
        </p:nvSpPr>
        <p:spPr bwMode="auto">
          <a:xfrm>
            <a:off x="623570" y="1988820"/>
            <a:ext cx="11048365" cy="316865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nchor="t" anchorCtr="0"/>
          <a:lstStyle/>
          <a:p>
            <a:pPr indent="628650"/>
            <a:r>
              <a:rPr lang="zh-CN" altLang="zh-CN" sz="2400" dirty="0"/>
              <a:t>本工程信息点经与甲方多次协商，经统计核算，数据信息点</a:t>
            </a:r>
            <a:r>
              <a:rPr lang="en-US" altLang="zh-CN" sz="2400" dirty="0"/>
              <a:t>785</a:t>
            </a:r>
            <a:r>
              <a:rPr lang="zh-CN" altLang="zh-CN" sz="2400" dirty="0"/>
              <a:t>个，语音信息点</a:t>
            </a:r>
            <a:r>
              <a:rPr lang="en-US" altLang="zh-CN" sz="2400" dirty="0"/>
              <a:t>803</a:t>
            </a:r>
            <a:r>
              <a:rPr lang="zh-CN" altLang="zh-CN" sz="2400" dirty="0"/>
              <a:t>个，</a:t>
            </a:r>
            <a:r>
              <a:rPr lang="en-US" altLang="zh-CN" sz="2400" dirty="0"/>
              <a:t>AP</a:t>
            </a:r>
            <a:r>
              <a:rPr lang="zh-CN" altLang="zh-CN" sz="2400" dirty="0"/>
              <a:t>点</a:t>
            </a:r>
            <a:r>
              <a:rPr lang="en-US" altLang="zh-CN" sz="2400" dirty="0"/>
              <a:t>5</a:t>
            </a:r>
            <a:r>
              <a:rPr lang="zh-CN" altLang="zh-CN" sz="2400" dirty="0"/>
              <a:t>个（在一层大堂放置</a:t>
            </a:r>
            <a:r>
              <a:rPr lang="en-US" altLang="zh-CN" sz="2400" dirty="0"/>
              <a:t>1</a:t>
            </a:r>
            <a:r>
              <a:rPr lang="zh-CN" altLang="zh-CN" sz="2400" dirty="0"/>
              <a:t>个，二层中餐厅放置</a:t>
            </a:r>
            <a:r>
              <a:rPr lang="en-US" altLang="zh-CN" sz="2400" dirty="0"/>
              <a:t>2</a:t>
            </a:r>
            <a:r>
              <a:rPr lang="zh-CN" altLang="zh-CN" sz="2400" dirty="0"/>
              <a:t>个，三层多功能厅放置</a:t>
            </a:r>
            <a:r>
              <a:rPr lang="en-US" altLang="zh-CN" sz="2400" dirty="0"/>
              <a:t>2</a:t>
            </a:r>
            <a:r>
              <a:rPr lang="zh-CN" altLang="zh-CN" sz="2400" dirty="0"/>
              <a:t>个），。具体分配见表</a:t>
            </a:r>
            <a:r>
              <a:rPr lang="en-US" altLang="zh-CN" sz="2400" dirty="0"/>
              <a:t>18-1</a:t>
            </a:r>
            <a:r>
              <a:rPr lang="zh-CN" altLang="zh-CN" sz="2400" dirty="0" smtClean="0"/>
              <a:t>。</a:t>
            </a:r>
            <a:endParaRPr lang="en-US" altLang="zh-CN" sz="2400" dirty="0" smtClean="0"/>
          </a:p>
          <a:p>
            <a:pPr indent="628650"/>
            <a:r>
              <a:rPr lang="zh-CN" altLang="zh-CN" sz="2400" dirty="0"/>
              <a:t>在宾馆三层设置电话和网络机房</a:t>
            </a:r>
            <a:r>
              <a:rPr lang="en-US" altLang="zh-CN" sz="2400" dirty="0"/>
              <a:t>1</a:t>
            </a:r>
            <a:r>
              <a:rPr lang="zh-CN" altLang="zh-CN" sz="2400" dirty="0"/>
              <a:t>个作为设备间，考虑到各楼层信息点较多，每层楼设电信间</a:t>
            </a:r>
            <a:r>
              <a:rPr lang="en-US" altLang="zh-CN" sz="2400" dirty="0"/>
              <a:t>1</a:t>
            </a:r>
            <a:r>
              <a:rPr lang="zh-CN" altLang="zh-CN" sz="2400" dirty="0"/>
              <a:t>个（位于宾馆的大约中间位置）。</a:t>
            </a:r>
            <a:endParaRPr lang="zh-CN" altLang="zh-CN"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标题 1"/>
          <p:cNvSpPr/>
          <p:nvPr/>
        </p:nvSpPr>
        <p:spPr bwMode="auto">
          <a:xfrm>
            <a:off x="3043423" y="260350"/>
            <a:ext cx="5810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3200" b="1" dirty="0"/>
              <a:t>18.2.2 </a:t>
            </a:r>
            <a:r>
              <a:rPr lang="zh-CN" altLang="zh-CN" sz="3200" b="1" dirty="0"/>
              <a:t>方案设计</a:t>
            </a:r>
            <a:endParaRPr lang="zh-CN" altLang="zh-CN" sz="3200" b="1" dirty="0"/>
          </a:p>
        </p:txBody>
      </p:sp>
      <p:graphicFrame>
        <p:nvGraphicFramePr>
          <p:cNvPr id="2" name="表格 1"/>
          <p:cNvGraphicFramePr>
            <a:graphicFrameLocks noGrp="1"/>
          </p:cNvGraphicFramePr>
          <p:nvPr>
            <p:custDataLst>
              <p:tags r:id="rId1"/>
            </p:custDataLst>
          </p:nvPr>
        </p:nvGraphicFramePr>
        <p:xfrm>
          <a:off x="494665" y="1118870"/>
          <a:ext cx="11262360" cy="5082540"/>
        </p:xfrm>
        <a:graphic>
          <a:graphicData uri="http://schemas.openxmlformats.org/drawingml/2006/table">
            <a:tbl>
              <a:tblPr firstRow="1" firstCol="1" bandRow="1"/>
              <a:tblGrid>
                <a:gridCol w="2066925"/>
                <a:gridCol w="2376170"/>
                <a:gridCol w="2997200"/>
                <a:gridCol w="3822065"/>
              </a:tblGrid>
              <a:tr h="365760">
                <a:tc rowSpan="2">
                  <a:txBody>
                    <a:bodyPr/>
                    <a:lstStyle/>
                    <a:p>
                      <a:pPr indent="267970" algn="ctr">
                        <a:spcBef>
                          <a:spcPts val="500"/>
                        </a:spcBef>
                        <a:spcAft>
                          <a:spcPts val="0"/>
                        </a:spcAft>
                      </a:pPr>
                      <a:r>
                        <a:rPr lang="zh-CN" sz="2400" b="0" kern="0" dirty="0">
                          <a:effectLst/>
                          <a:latin typeface="Times New Roman" panose="02020603050405020304"/>
                          <a:ea typeface="宋体" panose="02010600030101010101" pitchFamily="2" charset="-122"/>
                        </a:rPr>
                        <a:t>层</a:t>
                      </a:r>
                      <a:endParaRPr lang="zh-CN" sz="24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267970" algn="ctr">
                        <a:spcBef>
                          <a:spcPts val="500"/>
                        </a:spcBef>
                        <a:spcAft>
                          <a:spcPts val="0"/>
                        </a:spcAft>
                      </a:pPr>
                      <a:r>
                        <a:rPr lang="zh-CN" sz="2400" b="0" kern="0">
                          <a:effectLst/>
                          <a:latin typeface="Times New Roman" panose="02020603050405020304"/>
                          <a:ea typeface="宋体" panose="02010600030101010101" pitchFamily="2" charset="-122"/>
                        </a:rPr>
                        <a:t>信息点数量</a:t>
                      </a:r>
                      <a:endParaRPr lang="zh-CN" sz="2400" b="1" kern="100">
                        <a:effectLst/>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indent="267970" algn="ctr">
                        <a:spcBef>
                          <a:spcPts val="500"/>
                        </a:spcBef>
                        <a:spcAft>
                          <a:spcPts val="0"/>
                        </a:spcAft>
                      </a:pPr>
                      <a:r>
                        <a:rPr lang="zh-CN" sz="2400" b="0" kern="0">
                          <a:effectLst/>
                          <a:latin typeface="Times New Roman" panose="02020603050405020304"/>
                          <a:ea typeface="宋体" panose="02010600030101010101" pitchFamily="2" charset="-122"/>
                        </a:rPr>
                        <a:t>备注</a:t>
                      </a:r>
                      <a:endParaRPr lang="zh-CN" sz="2400" b="1" kern="100">
                        <a:effectLst/>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4535">
                <a:tc vMerge="1">
                  <a:tcPr/>
                </a:tc>
                <a:tc>
                  <a:txBody>
                    <a:bodyPr/>
                    <a:lstStyle/>
                    <a:p>
                      <a:pPr indent="267970" algn="ctr">
                        <a:spcBef>
                          <a:spcPts val="500"/>
                        </a:spcBef>
                        <a:spcAft>
                          <a:spcPts val="0"/>
                        </a:spcAft>
                      </a:pPr>
                      <a:r>
                        <a:rPr lang="zh-CN" sz="2400" b="0" kern="0">
                          <a:effectLst/>
                          <a:latin typeface="Times New Roman" panose="02020603050405020304"/>
                          <a:ea typeface="宋体" panose="02010600030101010101" pitchFamily="2" charset="-122"/>
                        </a:rPr>
                        <a:t>支持数据</a:t>
                      </a:r>
                      <a:endParaRPr lang="zh-CN" sz="2400" b="1" kern="100">
                        <a:effectLst/>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7970" algn="ctr">
                        <a:spcBef>
                          <a:spcPts val="500"/>
                        </a:spcBef>
                        <a:spcAft>
                          <a:spcPts val="0"/>
                        </a:spcAft>
                      </a:pPr>
                      <a:r>
                        <a:rPr lang="zh-CN" sz="2400" b="0" kern="0">
                          <a:effectLst/>
                          <a:latin typeface="Times New Roman" panose="02020603050405020304"/>
                          <a:ea typeface="宋体" panose="02010600030101010101" pitchFamily="2" charset="-122"/>
                        </a:rPr>
                        <a:t>支持语音</a:t>
                      </a:r>
                      <a:endParaRPr lang="zh-CN" sz="2400" b="1" kern="100">
                        <a:effectLst/>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7970" algn="ctr">
                        <a:spcBef>
                          <a:spcPts val="500"/>
                        </a:spcBef>
                        <a:spcAft>
                          <a:spcPts val="0"/>
                        </a:spcAft>
                      </a:pPr>
                      <a:r>
                        <a:rPr lang="en-US" sz="2400" b="0" kern="0">
                          <a:effectLst/>
                          <a:latin typeface="Times New Roman" panose="02020603050405020304"/>
                          <a:ea typeface="宋体" panose="02010600030101010101" pitchFamily="2" charset="-122"/>
                        </a:rPr>
                        <a:t> </a:t>
                      </a:r>
                      <a:endParaRPr lang="zh-CN" sz="2400" b="1" kern="100">
                        <a:effectLst/>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indent="267970" algn="ctr">
                        <a:spcBef>
                          <a:spcPts val="500"/>
                        </a:spcBef>
                        <a:spcAft>
                          <a:spcPts val="0"/>
                        </a:spcAft>
                      </a:pPr>
                      <a:r>
                        <a:rPr lang="zh-CN" sz="2400" b="0" kern="0" dirty="0">
                          <a:effectLst/>
                          <a:latin typeface="Times New Roman" panose="02020603050405020304"/>
                          <a:ea typeface="宋体" panose="02010600030101010101" pitchFamily="2" charset="-122"/>
                        </a:rPr>
                        <a:t>一层</a:t>
                      </a:r>
                      <a:endParaRPr lang="zh-CN" sz="24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7970" algn="ctr">
                        <a:spcBef>
                          <a:spcPts val="500"/>
                        </a:spcBef>
                        <a:spcAft>
                          <a:spcPts val="0"/>
                        </a:spcAft>
                      </a:pPr>
                      <a:r>
                        <a:rPr lang="en-US" sz="2400" b="0" kern="0" dirty="0">
                          <a:effectLst/>
                          <a:latin typeface="Times New Roman" panose="02020603050405020304"/>
                          <a:ea typeface="宋体" panose="02010600030101010101" pitchFamily="2" charset="-122"/>
                        </a:rPr>
                        <a:t>69</a:t>
                      </a:r>
                      <a:r>
                        <a:rPr lang="zh-CN" sz="2400" b="0" kern="0" dirty="0">
                          <a:effectLst/>
                          <a:latin typeface="Times New Roman" panose="02020603050405020304"/>
                          <a:ea typeface="宋体" panose="02010600030101010101" pitchFamily="2" charset="-122"/>
                        </a:rPr>
                        <a:t>个</a:t>
                      </a:r>
                      <a:endParaRPr lang="zh-CN" sz="24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7970" algn="ctr">
                        <a:spcBef>
                          <a:spcPts val="500"/>
                        </a:spcBef>
                        <a:spcAft>
                          <a:spcPts val="0"/>
                        </a:spcAft>
                      </a:pPr>
                      <a:r>
                        <a:rPr lang="en-US" sz="2400" b="0" kern="0">
                          <a:effectLst/>
                          <a:latin typeface="Times New Roman" panose="02020603050405020304"/>
                          <a:ea typeface="宋体" panose="02010600030101010101" pitchFamily="2" charset="-122"/>
                        </a:rPr>
                        <a:t>75</a:t>
                      </a:r>
                      <a:r>
                        <a:rPr lang="zh-CN" sz="2400" b="0" kern="0">
                          <a:effectLst/>
                          <a:latin typeface="Times New Roman" panose="02020603050405020304"/>
                          <a:ea typeface="宋体" panose="02010600030101010101" pitchFamily="2" charset="-122"/>
                        </a:rPr>
                        <a:t>个</a:t>
                      </a:r>
                      <a:endParaRPr lang="zh-CN" sz="2400" b="1" kern="100">
                        <a:effectLst/>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7970" algn="ctr">
                        <a:spcBef>
                          <a:spcPts val="500"/>
                        </a:spcBef>
                        <a:spcAft>
                          <a:spcPts val="0"/>
                        </a:spcAft>
                      </a:pPr>
                      <a:r>
                        <a:rPr lang="en-US" sz="2400" b="0" kern="0">
                          <a:effectLst/>
                          <a:latin typeface="Times New Roman" panose="02020603050405020304"/>
                          <a:ea typeface="宋体" panose="02010600030101010101" pitchFamily="2" charset="-122"/>
                        </a:rPr>
                        <a:t> </a:t>
                      </a:r>
                      <a:endParaRPr lang="zh-CN" sz="2400" b="1" kern="100">
                        <a:effectLst/>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indent="267970" algn="ctr">
                        <a:spcBef>
                          <a:spcPts val="500"/>
                        </a:spcBef>
                        <a:spcAft>
                          <a:spcPts val="0"/>
                        </a:spcAft>
                      </a:pPr>
                      <a:r>
                        <a:rPr lang="zh-CN" sz="2400" b="0" kern="0">
                          <a:effectLst/>
                          <a:latin typeface="Times New Roman" panose="02020603050405020304"/>
                          <a:ea typeface="宋体" panose="02010600030101010101" pitchFamily="2" charset="-122"/>
                        </a:rPr>
                        <a:t>二层</a:t>
                      </a:r>
                      <a:endParaRPr lang="zh-CN" sz="2400" b="1" kern="100">
                        <a:effectLst/>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7970" algn="ctr">
                        <a:spcBef>
                          <a:spcPts val="500"/>
                        </a:spcBef>
                        <a:spcAft>
                          <a:spcPts val="0"/>
                        </a:spcAft>
                      </a:pPr>
                      <a:r>
                        <a:rPr lang="en-US" sz="2400" b="0" kern="0" dirty="0">
                          <a:effectLst/>
                          <a:latin typeface="Times New Roman" panose="02020603050405020304"/>
                          <a:ea typeface="宋体" panose="02010600030101010101" pitchFamily="2" charset="-122"/>
                        </a:rPr>
                        <a:t>14</a:t>
                      </a:r>
                      <a:r>
                        <a:rPr lang="zh-CN" sz="2400" b="0" kern="0" dirty="0">
                          <a:effectLst/>
                          <a:latin typeface="Times New Roman" panose="02020603050405020304"/>
                          <a:ea typeface="宋体" panose="02010600030101010101" pitchFamily="2" charset="-122"/>
                        </a:rPr>
                        <a:t>个</a:t>
                      </a:r>
                      <a:endParaRPr lang="zh-CN" sz="24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7970" algn="ctr">
                        <a:spcBef>
                          <a:spcPts val="500"/>
                        </a:spcBef>
                        <a:spcAft>
                          <a:spcPts val="0"/>
                        </a:spcAft>
                      </a:pPr>
                      <a:r>
                        <a:rPr lang="en-US" sz="2400" b="0" kern="0">
                          <a:effectLst/>
                          <a:latin typeface="Times New Roman" panose="02020603050405020304"/>
                          <a:ea typeface="宋体" panose="02010600030101010101" pitchFamily="2" charset="-122"/>
                        </a:rPr>
                        <a:t>20</a:t>
                      </a:r>
                      <a:r>
                        <a:rPr lang="zh-CN" sz="2400" b="0" kern="0">
                          <a:effectLst/>
                          <a:latin typeface="Times New Roman" panose="02020603050405020304"/>
                          <a:ea typeface="宋体" panose="02010600030101010101" pitchFamily="2" charset="-122"/>
                        </a:rPr>
                        <a:t>个</a:t>
                      </a:r>
                      <a:endParaRPr lang="zh-CN" sz="2400" b="1" kern="100">
                        <a:effectLst/>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7970" algn="ctr">
                        <a:spcBef>
                          <a:spcPts val="500"/>
                        </a:spcBef>
                        <a:spcAft>
                          <a:spcPts val="0"/>
                        </a:spcAft>
                      </a:pPr>
                      <a:r>
                        <a:rPr lang="en-US" sz="2400" b="0" kern="0">
                          <a:effectLst/>
                          <a:latin typeface="Times New Roman" panose="02020603050405020304"/>
                          <a:ea typeface="宋体" panose="02010600030101010101" pitchFamily="2" charset="-122"/>
                        </a:rPr>
                        <a:t> </a:t>
                      </a:r>
                      <a:endParaRPr lang="zh-CN" sz="2400" b="1" kern="100">
                        <a:effectLst/>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2675">
                <a:tc>
                  <a:txBody>
                    <a:bodyPr/>
                    <a:lstStyle/>
                    <a:p>
                      <a:pPr indent="267970" algn="ctr">
                        <a:spcBef>
                          <a:spcPts val="500"/>
                        </a:spcBef>
                        <a:spcAft>
                          <a:spcPts val="0"/>
                        </a:spcAft>
                      </a:pPr>
                      <a:r>
                        <a:rPr lang="zh-CN" sz="2400" b="0" kern="0">
                          <a:effectLst/>
                          <a:latin typeface="Times New Roman" panose="02020603050405020304"/>
                          <a:ea typeface="宋体" panose="02010600030101010101" pitchFamily="2" charset="-122"/>
                        </a:rPr>
                        <a:t>三层</a:t>
                      </a:r>
                      <a:endParaRPr lang="zh-CN" sz="2400" b="1" kern="100">
                        <a:effectLst/>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7970" algn="ctr">
                        <a:spcBef>
                          <a:spcPts val="500"/>
                        </a:spcBef>
                        <a:spcAft>
                          <a:spcPts val="0"/>
                        </a:spcAft>
                      </a:pPr>
                      <a:r>
                        <a:rPr lang="en-US" sz="2400" b="0" kern="0" dirty="0">
                          <a:effectLst/>
                          <a:latin typeface="Times New Roman" panose="02020603050405020304"/>
                          <a:ea typeface="宋体" panose="02010600030101010101" pitchFamily="2" charset="-122"/>
                        </a:rPr>
                        <a:t>43</a:t>
                      </a:r>
                      <a:r>
                        <a:rPr lang="zh-CN" sz="2400" b="0" kern="0" dirty="0">
                          <a:effectLst/>
                          <a:latin typeface="Times New Roman" panose="02020603050405020304"/>
                          <a:ea typeface="宋体" panose="02010600030101010101" pitchFamily="2" charset="-122"/>
                        </a:rPr>
                        <a:t>个</a:t>
                      </a:r>
                      <a:endParaRPr lang="zh-CN" sz="24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7970" algn="ctr">
                        <a:spcBef>
                          <a:spcPts val="500"/>
                        </a:spcBef>
                        <a:spcAft>
                          <a:spcPts val="0"/>
                        </a:spcAft>
                      </a:pPr>
                      <a:r>
                        <a:rPr lang="en-US" sz="2400" b="0" kern="0" dirty="0">
                          <a:effectLst/>
                          <a:latin typeface="Times New Roman" panose="02020603050405020304"/>
                          <a:ea typeface="宋体" panose="02010600030101010101" pitchFamily="2" charset="-122"/>
                        </a:rPr>
                        <a:t>49</a:t>
                      </a:r>
                      <a:r>
                        <a:rPr lang="zh-CN" sz="2400" b="0" kern="0" dirty="0">
                          <a:effectLst/>
                          <a:latin typeface="Times New Roman" panose="02020603050405020304"/>
                          <a:ea typeface="宋体" panose="02010600030101010101" pitchFamily="2" charset="-122"/>
                        </a:rPr>
                        <a:t>个</a:t>
                      </a:r>
                      <a:endParaRPr lang="zh-CN" sz="24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7970" algn="l">
                        <a:spcBef>
                          <a:spcPts val="500"/>
                        </a:spcBef>
                        <a:spcAft>
                          <a:spcPts val="0"/>
                        </a:spcAft>
                      </a:pPr>
                      <a:r>
                        <a:rPr lang="zh-CN" sz="2400" b="0" kern="0" dirty="0">
                          <a:effectLst/>
                          <a:latin typeface="Times New Roman" panose="02020603050405020304"/>
                          <a:ea typeface="宋体" panose="02010600030101010101" pitchFamily="2" charset="-122"/>
                        </a:rPr>
                        <a:t>需支持三层</a:t>
                      </a:r>
                      <a:r>
                        <a:rPr lang="en-US" sz="2400" b="0" kern="0" dirty="0">
                          <a:effectLst/>
                          <a:latin typeface="Times New Roman" panose="02020603050405020304"/>
                          <a:ea typeface="宋体" panose="02010600030101010101" pitchFamily="2" charset="-122"/>
                        </a:rPr>
                        <a:t>2</a:t>
                      </a:r>
                      <a:r>
                        <a:rPr lang="zh-CN" sz="2400" b="0" kern="0" dirty="0">
                          <a:effectLst/>
                          <a:latin typeface="Times New Roman" panose="02020603050405020304"/>
                          <a:ea typeface="宋体" panose="02010600030101010101" pitchFamily="2" charset="-122"/>
                        </a:rPr>
                        <a:t>个</a:t>
                      </a:r>
                      <a:r>
                        <a:rPr lang="en-US" sz="2400" b="0" kern="0" dirty="0">
                          <a:effectLst/>
                          <a:latin typeface="Times New Roman" panose="02020603050405020304"/>
                          <a:ea typeface="宋体" panose="02010600030101010101" pitchFamily="2" charset="-122"/>
                        </a:rPr>
                        <a:t>AP</a:t>
                      </a:r>
                      <a:r>
                        <a:rPr lang="zh-CN" sz="2400" b="0" kern="0" dirty="0">
                          <a:effectLst/>
                          <a:latin typeface="Times New Roman" panose="02020603050405020304"/>
                          <a:ea typeface="宋体" panose="02010600030101010101" pitchFamily="2" charset="-122"/>
                        </a:rPr>
                        <a:t>，二层</a:t>
                      </a:r>
                      <a:r>
                        <a:rPr lang="en-US" sz="2400" b="0" kern="0" dirty="0">
                          <a:effectLst/>
                          <a:latin typeface="Times New Roman" panose="02020603050405020304"/>
                          <a:ea typeface="宋体" panose="02010600030101010101" pitchFamily="2" charset="-122"/>
                        </a:rPr>
                        <a:t>2</a:t>
                      </a:r>
                      <a:r>
                        <a:rPr lang="zh-CN" sz="2400" b="0" kern="0" dirty="0">
                          <a:effectLst/>
                          <a:latin typeface="Times New Roman" panose="02020603050405020304"/>
                          <a:ea typeface="宋体" panose="02010600030101010101" pitchFamily="2" charset="-122"/>
                        </a:rPr>
                        <a:t>个</a:t>
                      </a:r>
                      <a:r>
                        <a:rPr lang="en-US" sz="2400" b="0" kern="0" dirty="0">
                          <a:effectLst/>
                          <a:latin typeface="Times New Roman" panose="02020603050405020304"/>
                          <a:ea typeface="宋体" panose="02010600030101010101" pitchFamily="2" charset="-122"/>
                        </a:rPr>
                        <a:t>AP</a:t>
                      </a:r>
                      <a:r>
                        <a:rPr lang="zh-CN" sz="2400" b="0" kern="0" dirty="0">
                          <a:effectLst/>
                          <a:latin typeface="Times New Roman" panose="02020603050405020304"/>
                          <a:ea typeface="宋体" panose="02010600030101010101" pitchFamily="2" charset="-122"/>
                        </a:rPr>
                        <a:t>，一层</a:t>
                      </a:r>
                      <a:r>
                        <a:rPr lang="en-US" sz="2400" b="0" kern="0" dirty="0">
                          <a:effectLst/>
                          <a:latin typeface="Times New Roman" panose="02020603050405020304"/>
                          <a:ea typeface="宋体" panose="02010600030101010101" pitchFamily="2" charset="-122"/>
                        </a:rPr>
                        <a:t>1</a:t>
                      </a:r>
                      <a:r>
                        <a:rPr lang="zh-CN" sz="2400" b="0" kern="0" dirty="0">
                          <a:effectLst/>
                          <a:latin typeface="Times New Roman" panose="02020603050405020304"/>
                          <a:ea typeface="宋体" panose="02010600030101010101" pitchFamily="2" charset="-122"/>
                        </a:rPr>
                        <a:t>个</a:t>
                      </a:r>
                      <a:r>
                        <a:rPr lang="en-US" sz="2400" b="0" kern="0" dirty="0">
                          <a:effectLst/>
                          <a:latin typeface="Times New Roman" panose="02020603050405020304"/>
                          <a:ea typeface="宋体" panose="02010600030101010101" pitchFamily="2" charset="-122"/>
                        </a:rPr>
                        <a:t>AP</a:t>
                      </a:r>
                      <a:endParaRPr lang="zh-CN" sz="24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1995">
                <a:tc>
                  <a:txBody>
                    <a:bodyPr/>
                    <a:lstStyle/>
                    <a:p>
                      <a:pPr indent="267970" algn="ctr">
                        <a:spcBef>
                          <a:spcPts val="500"/>
                        </a:spcBef>
                        <a:spcAft>
                          <a:spcPts val="0"/>
                        </a:spcAft>
                      </a:pPr>
                      <a:r>
                        <a:rPr lang="zh-CN" sz="2400" b="0" kern="0">
                          <a:effectLst/>
                          <a:latin typeface="Times New Roman" panose="02020603050405020304"/>
                          <a:ea typeface="宋体" panose="02010600030101010101" pitchFamily="2" charset="-122"/>
                        </a:rPr>
                        <a:t>四</a:t>
                      </a:r>
                      <a:r>
                        <a:rPr lang="en-US" sz="2400" b="0" kern="0">
                          <a:effectLst/>
                          <a:latin typeface="Times New Roman" panose="02020603050405020304"/>
                          <a:ea typeface="宋体" panose="02010600030101010101" pitchFamily="2" charset="-122"/>
                          <a:sym typeface="Symbol" panose="05050102010706020507"/>
                        </a:rPr>
                        <a:t></a:t>
                      </a:r>
                      <a:r>
                        <a:rPr lang="zh-CN" sz="2400" b="0" kern="0">
                          <a:effectLst/>
                          <a:latin typeface="Times New Roman" panose="02020603050405020304"/>
                          <a:ea typeface="宋体" panose="02010600030101010101" pitchFamily="2" charset="-122"/>
                        </a:rPr>
                        <a:t>十五层</a:t>
                      </a:r>
                      <a:endParaRPr lang="zh-CN" sz="2400" b="1" kern="100">
                        <a:effectLst/>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7970" algn="ctr">
                        <a:spcBef>
                          <a:spcPts val="500"/>
                        </a:spcBef>
                        <a:spcAft>
                          <a:spcPts val="0"/>
                        </a:spcAft>
                      </a:pPr>
                      <a:r>
                        <a:rPr lang="en-US" sz="2400" b="0" kern="0">
                          <a:effectLst/>
                          <a:latin typeface="Times New Roman" panose="02020603050405020304"/>
                          <a:ea typeface="宋体" panose="02010600030101010101" pitchFamily="2" charset="-122"/>
                        </a:rPr>
                        <a:t>42</a:t>
                      </a:r>
                      <a:r>
                        <a:rPr lang="zh-CN" sz="2400" b="0" kern="0">
                          <a:effectLst/>
                          <a:latin typeface="Times New Roman" panose="02020603050405020304"/>
                          <a:ea typeface="宋体" panose="02010600030101010101" pitchFamily="2" charset="-122"/>
                        </a:rPr>
                        <a:t>个／层</a:t>
                      </a:r>
                      <a:endParaRPr lang="zh-CN" sz="2400" b="1" kern="100">
                        <a:effectLst/>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7970" algn="ctr">
                        <a:spcBef>
                          <a:spcPts val="500"/>
                        </a:spcBef>
                        <a:spcAft>
                          <a:spcPts val="0"/>
                        </a:spcAft>
                      </a:pPr>
                      <a:r>
                        <a:rPr lang="en-US" sz="2400" b="0" kern="0" dirty="0">
                          <a:effectLst/>
                          <a:latin typeface="Times New Roman" panose="02020603050405020304"/>
                          <a:ea typeface="宋体" panose="02010600030101010101" pitchFamily="2" charset="-122"/>
                        </a:rPr>
                        <a:t>42</a:t>
                      </a:r>
                      <a:r>
                        <a:rPr lang="zh-CN" sz="2400" b="0" kern="0" dirty="0">
                          <a:effectLst/>
                          <a:latin typeface="Times New Roman" panose="02020603050405020304"/>
                          <a:ea typeface="宋体" panose="02010600030101010101" pitchFamily="2" charset="-122"/>
                        </a:rPr>
                        <a:t>个／层</a:t>
                      </a:r>
                      <a:endParaRPr lang="zh-CN" sz="24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7970" algn="ctr">
                        <a:spcBef>
                          <a:spcPts val="500"/>
                        </a:spcBef>
                        <a:spcAft>
                          <a:spcPts val="0"/>
                        </a:spcAft>
                      </a:pPr>
                      <a:r>
                        <a:rPr lang="en-US" sz="2400" b="0" kern="0">
                          <a:effectLst/>
                          <a:latin typeface="Times New Roman" panose="02020603050405020304"/>
                          <a:ea typeface="宋体" panose="02010600030101010101" pitchFamily="2" charset="-122"/>
                        </a:rPr>
                        <a:t> </a:t>
                      </a:r>
                      <a:endParaRPr lang="zh-CN" sz="2400" b="1" kern="100">
                        <a:effectLst/>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1520">
                <a:tc>
                  <a:txBody>
                    <a:bodyPr/>
                    <a:lstStyle/>
                    <a:p>
                      <a:pPr indent="267970" algn="ctr">
                        <a:spcBef>
                          <a:spcPts val="500"/>
                        </a:spcBef>
                        <a:spcAft>
                          <a:spcPts val="0"/>
                        </a:spcAft>
                      </a:pPr>
                      <a:r>
                        <a:rPr lang="zh-CN" sz="2400" b="0" kern="0">
                          <a:effectLst/>
                          <a:latin typeface="Times New Roman" panose="02020603050405020304"/>
                          <a:ea typeface="宋体" panose="02010600030101010101" pitchFamily="2" charset="-122"/>
                        </a:rPr>
                        <a:t>十六</a:t>
                      </a:r>
                      <a:r>
                        <a:rPr lang="en-US" sz="2400" b="0" kern="0">
                          <a:effectLst/>
                          <a:latin typeface="Times New Roman" panose="02020603050405020304"/>
                          <a:ea typeface="宋体" panose="02010600030101010101" pitchFamily="2" charset="-122"/>
                          <a:sym typeface="Symbol" panose="05050102010706020507"/>
                        </a:rPr>
                        <a:t></a:t>
                      </a:r>
                      <a:r>
                        <a:rPr lang="zh-CN" sz="2400" b="0" kern="0">
                          <a:effectLst/>
                          <a:latin typeface="Times New Roman" panose="02020603050405020304"/>
                          <a:ea typeface="宋体" panose="02010600030101010101" pitchFamily="2" charset="-122"/>
                        </a:rPr>
                        <a:t>二十层</a:t>
                      </a:r>
                      <a:endParaRPr lang="zh-CN" sz="2400" b="1" kern="100">
                        <a:effectLst/>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7970" algn="ctr">
                        <a:spcBef>
                          <a:spcPts val="500"/>
                        </a:spcBef>
                        <a:spcAft>
                          <a:spcPts val="0"/>
                        </a:spcAft>
                      </a:pPr>
                      <a:r>
                        <a:rPr lang="en-US" sz="2400" b="0" kern="0">
                          <a:effectLst/>
                          <a:latin typeface="Times New Roman" panose="02020603050405020304"/>
                          <a:ea typeface="宋体" panose="02010600030101010101" pitchFamily="2" charset="-122"/>
                        </a:rPr>
                        <a:t>31</a:t>
                      </a:r>
                      <a:r>
                        <a:rPr lang="zh-CN" sz="2400" b="0" kern="0">
                          <a:effectLst/>
                          <a:latin typeface="Times New Roman" panose="02020603050405020304"/>
                          <a:ea typeface="宋体" panose="02010600030101010101" pitchFamily="2" charset="-122"/>
                        </a:rPr>
                        <a:t>个／层</a:t>
                      </a:r>
                      <a:endParaRPr lang="zh-CN" sz="2400" b="1" kern="100">
                        <a:effectLst/>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7970" algn="ctr">
                        <a:spcBef>
                          <a:spcPts val="500"/>
                        </a:spcBef>
                        <a:spcAft>
                          <a:spcPts val="0"/>
                        </a:spcAft>
                      </a:pPr>
                      <a:r>
                        <a:rPr lang="en-US" sz="2400" b="0" kern="0" dirty="0">
                          <a:effectLst/>
                          <a:latin typeface="Times New Roman" panose="02020603050405020304"/>
                          <a:ea typeface="宋体" panose="02010600030101010101" pitchFamily="2" charset="-122"/>
                        </a:rPr>
                        <a:t>31</a:t>
                      </a:r>
                      <a:r>
                        <a:rPr lang="zh-CN" sz="2400" b="0" kern="0" dirty="0">
                          <a:effectLst/>
                          <a:latin typeface="Times New Roman" panose="02020603050405020304"/>
                          <a:ea typeface="宋体" panose="02010600030101010101" pitchFamily="2" charset="-122"/>
                        </a:rPr>
                        <a:t>个／层</a:t>
                      </a:r>
                      <a:endParaRPr lang="zh-CN" sz="24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7970" algn="ctr">
                        <a:spcBef>
                          <a:spcPts val="500"/>
                        </a:spcBef>
                        <a:spcAft>
                          <a:spcPts val="0"/>
                        </a:spcAft>
                      </a:pPr>
                      <a:r>
                        <a:rPr lang="en-US" sz="2400" b="0" kern="0">
                          <a:effectLst/>
                          <a:latin typeface="Times New Roman" panose="02020603050405020304"/>
                          <a:ea typeface="宋体" panose="02010600030101010101" pitchFamily="2" charset="-122"/>
                        </a:rPr>
                        <a:t> </a:t>
                      </a:r>
                      <a:endParaRPr lang="zh-CN" sz="2400" b="1" kern="100">
                        <a:effectLst/>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4535">
                <a:tc>
                  <a:txBody>
                    <a:bodyPr/>
                    <a:lstStyle/>
                    <a:p>
                      <a:pPr indent="267970" algn="ctr">
                        <a:spcBef>
                          <a:spcPts val="500"/>
                        </a:spcBef>
                        <a:spcAft>
                          <a:spcPts val="0"/>
                        </a:spcAft>
                      </a:pPr>
                      <a:r>
                        <a:rPr lang="zh-CN" sz="2400" b="0" kern="0">
                          <a:effectLst/>
                          <a:latin typeface="Times New Roman" panose="02020603050405020304"/>
                          <a:ea typeface="宋体" panose="02010600030101010101" pitchFamily="2" charset="-122"/>
                        </a:rPr>
                        <a:t>合计</a:t>
                      </a:r>
                      <a:endParaRPr lang="zh-CN" sz="2400" b="1" kern="100">
                        <a:effectLst/>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7970" algn="ctr">
                        <a:spcBef>
                          <a:spcPts val="500"/>
                        </a:spcBef>
                        <a:spcAft>
                          <a:spcPts val="0"/>
                        </a:spcAft>
                      </a:pPr>
                      <a:r>
                        <a:rPr lang="en-US" sz="2400" b="0" kern="0">
                          <a:effectLst/>
                          <a:latin typeface="Times New Roman" panose="02020603050405020304"/>
                          <a:ea typeface="宋体" panose="02010600030101010101" pitchFamily="2" charset="-122"/>
                        </a:rPr>
                        <a:t>785</a:t>
                      </a:r>
                      <a:r>
                        <a:rPr lang="zh-CN" sz="2400" b="0" kern="0">
                          <a:effectLst/>
                          <a:latin typeface="Times New Roman" panose="02020603050405020304"/>
                          <a:ea typeface="宋体" panose="02010600030101010101" pitchFamily="2" charset="-122"/>
                        </a:rPr>
                        <a:t>个</a:t>
                      </a:r>
                      <a:endParaRPr lang="zh-CN" sz="2400" b="1" kern="100">
                        <a:effectLst/>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7970" algn="ctr">
                        <a:spcBef>
                          <a:spcPts val="500"/>
                        </a:spcBef>
                        <a:spcAft>
                          <a:spcPts val="0"/>
                        </a:spcAft>
                      </a:pPr>
                      <a:r>
                        <a:rPr lang="en-US" sz="2400" b="0" kern="0" dirty="0">
                          <a:effectLst/>
                          <a:latin typeface="Times New Roman" panose="02020603050405020304"/>
                          <a:ea typeface="宋体" panose="02010600030101010101" pitchFamily="2" charset="-122"/>
                        </a:rPr>
                        <a:t>803</a:t>
                      </a:r>
                      <a:r>
                        <a:rPr lang="zh-CN" sz="2400" b="0" kern="0" dirty="0">
                          <a:effectLst/>
                          <a:latin typeface="Times New Roman" panose="02020603050405020304"/>
                          <a:ea typeface="宋体" panose="02010600030101010101" pitchFamily="2" charset="-122"/>
                        </a:rPr>
                        <a:t>个</a:t>
                      </a:r>
                      <a:endParaRPr lang="zh-CN" sz="24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7970" algn="ctr">
                        <a:spcBef>
                          <a:spcPts val="500"/>
                        </a:spcBef>
                        <a:spcAft>
                          <a:spcPts val="0"/>
                        </a:spcAft>
                      </a:pPr>
                      <a:r>
                        <a:rPr lang="en-US" sz="2400" b="0" kern="0" dirty="0">
                          <a:effectLst/>
                          <a:latin typeface="Times New Roman" panose="02020603050405020304"/>
                          <a:ea typeface="宋体" panose="02010600030101010101" pitchFamily="2" charset="-122"/>
                        </a:rPr>
                        <a:t> </a:t>
                      </a:r>
                      <a:endParaRPr lang="zh-CN" sz="24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7670" y="1142048"/>
            <a:ext cx="44291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9"/>
          <p:cNvSpPr>
            <a:spLocks noChangeArrowheads="1"/>
          </p:cNvSpPr>
          <p:nvPr/>
        </p:nvSpPr>
        <p:spPr bwMode="auto">
          <a:xfrm>
            <a:off x="663258" y="1219835"/>
            <a:ext cx="4102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solidFill>
                  <a:schemeClr val="bg1"/>
                </a:solidFill>
              </a:rPr>
              <a:t>2.</a:t>
            </a:r>
            <a:r>
              <a:rPr lang="zh-CN" altLang="zh-CN" sz="2400" b="1" dirty="0">
                <a:solidFill>
                  <a:schemeClr val="bg1"/>
                </a:solidFill>
              </a:rPr>
              <a:t>总体方案设计</a:t>
            </a:r>
            <a:endParaRPr lang="zh-CN" altLang="zh-CN" sz="2400" b="1" dirty="0">
              <a:solidFill>
                <a:schemeClr val="bg1"/>
              </a:solidFill>
            </a:endParaRPr>
          </a:p>
        </p:txBody>
      </p:sp>
      <p:sp>
        <p:nvSpPr>
          <p:cNvPr id="10244" name="标题 1"/>
          <p:cNvSpPr/>
          <p:nvPr/>
        </p:nvSpPr>
        <p:spPr bwMode="auto">
          <a:xfrm>
            <a:off x="3043423" y="260350"/>
            <a:ext cx="5810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3200" b="1" dirty="0"/>
              <a:t>18.2.2 </a:t>
            </a:r>
            <a:r>
              <a:rPr lang="zh-CN" altLang="zh-CN" sz="3200" b="1" dirty="0"/>
              <a:t>方案设计</a:t>
            </a:r>
            <a:endParaRPr lang="zh-CN" altLang="zh-CN" sz="3200" b="1" dirty="0"/>
          </a:p>
        </p:txBody>
      </p:sp>
      <p:sp>
        <p:nvSpPr>
          <p:cNvPr id="17" name="Rectangle 75"/>
          <p:cNvSpPr>
            <a:spLocks noChangeArrowheads="1"/>
          </p:cNvSpPr>
          <p:nvPr/>
        </p:nvSpPr>
        <p:spPr bwMode="auto">
          <a:xfrm>
            <a:off x="407670" y="1772920"/>
            <a:ext cx="10890885" cy="481266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nchor="t" anchorCtr="0"/>
          <a:lstStyle/>
          <a:p>
            <a:pPr indent="713105"/>
            <a:r>
              <a:rPr lang="zh-CN" altLang="zh-CN" sz="2400" b="1" dirty="0"/>
              <a:t>（</a:t>
            </a:r>
            <a:r>
              <a:rPr lang="en-US" altLang="zh-CN" sz="2400" b="1" dirty="0"/>
              <a:t>1</a:t>
            </a:r>
            <a:r>
              <a:rPr lang="zh-CN" altLang="zh-CN" sz="2400" b="1" dirty="0"/>
              <a:t>）设计思路</a:t>
            </a:r>
            <a:endParaRPr lang="zh-CN" altLang="zh-CN" sz="2400" b="1" dirty="0"/>
          </a:p>
          <a:p>
            <a:pPr indent="713105"/>
            <a:r>
              <a:rPr lang="zh-CN" altLang="zh-CN" sz="2400" dirty="0"/>
              <a:t>考虑建筑物的用途和对信息的需求，了解建设方的要求。合理布置信息点，规划设备间和电信间设置，选择最佳布线路由，采用合适的线材和端接材料。</a:t>
            </a:r>
            <a:endParaRPr lang="zh-CN" altLang="zh-CN" sz="2400" dirty="0"/>
          </a:p>
          <a:p>
            <a:pPr indent="628650"/>
            <a:r>
              <a:rPr lang="zh-CN" altLang="zh-CN" sz="2400" b="1" dirty="0">
                <a:sym typeface="+mn-ea"/>
              </a:rPr>
              <a:t>（</a:t>
            </a:r>
            <a:r>
              <a:rPr lang="en-US" altLang="zh-CN" sz="2400" b="1" dirty="0">
                <a:sym typeface="+mn-ea"/>
              </a:rPr>
              <a:t>2</a:t>
            </a:r>
            <a:r>
              <a:rPr lang="zh-CN" altLang="zh-CN" sz="2400" b="1" dirty="0">
                <a:sym typeface="+mn-ea"/>
              </a:rPr>
              <a:t>）设计方案</a:t>
            </a:r>
            <a:endParaRPr lang="zh-CN" altLang="zh-CN" sz="2400" b="1" dirty="0"/>
          </a:p>
          <a:p>
            <a:pPr indent="628650"/>
            <a:r>
              <a:rPr lang="zh-CN" altLang="zh-CN" sz="2400" dirty="0" smtClean="0">
                <a:sym typeface="+mn-ea"/>
              </a:rPr>
              <a:t>根据</a:t>
            </a:r>
            <a:r>
              <a:rPr lang="zh-CN" altLang="zh-CN" sz="2400" dirty="0">
                <a:sym typeface="+mn-ea"/>
              </a:rPr>
              <a:t>用户需求分析，本系统的局域网的骨干采用万兆以太网技术，千兆以太网连接到用户终端设备。</a:t>
            </a:r>
            <a:endParaRPr lang="zh-CN" altLang="zh-CN" sz="2400" dirty="0"/>
          </a:p>
          <a:p>
            <a:pPr indent="628650"/>
            <a:r>
              <a:rPr lang="zh-CN" altLang="zh-CN" sz="2400" dirty="0">
                <a:sym typeface="+mn-ea"/>
              </a:rPr>
              <a:t>本系统采用星型拓扑结构，整座楼设一个设备间（即电话及网络机房，在宾馆三层），每层设电信间</a:t>
            </a:r>
            <a:r>
              <a:rPr lang="en-US" altLang="zh-CN" sz="2400" dirty="0">
                <a:sym typeface="+mn-ea"/>
              </a:rPr>
              <a:t>1</a:t>
            </a:r>
            <a:r>
              <a:rPr lang="zh-CN" altLang="zh-CN" sz="2400" dirty="0">
                <a:sym typeface="+mn-ea"/>
              </a:rPr>
              <a:t>个。数据部分，从设备间配线架到电信间配线架以光缆连接，从各电信间配线架到各信息点用</a:t>
            </a:r>
            <a:r>
              <a:rPr lang="en-US" altLang="zh-CN" sz="2400" dirty="0">
                <a:sym typeface="+mn-ea"/>
              </a:rPr>
              <a:t>6</a:t>
            </a:r>
            <a:r>
              <a:rPr lang="zh-CN" altLang="zh-CN" sz="2400" dirty="0">
                <a:sym typeface="+mn-ea"/>
              </a:rPr>
              <a:t>类</a:t>
            </a:r>
            <a:r>
              <a:rPr lang="en-US" altLang="zh-CN" sz="2400" dirty="0">
                <a:sym typeface="+mn-ea"/>
              </a:rPr>
              <a:t>4</a:t>
            </a:r>
            <a:r>
              <a:rPr lang="zh-CN" altLang="zh-CN" sz="2400" dirty="0">
                <a:sym typeface="+mn-ea"/>
              </a:rPr>
              <a:t>对双绞线电缆连接；语音部分，从设备间配线架到电信间配线架用</a:t>
            </a:r>
            <a:r>
              <a:rPr lang="en-US" altLang="zh-CN" sz="2400" dirty="0">
                <a:sym typeface="+mn-ea"/>
              </a:rPr>
              <a:t>5</a:t>
            </a:r>
            <a:r>
              <a:rPr lang="zh-CN" altLang="zh-CN" sz="2400" dirty="0">
                <a:sym typeface="+mn-ea"/>
              </a:rPr>
              <a:t>类</a:t>
            </a:r>
            <a:r>
              <a:rPr lang="en-US" altLang="zh-CN" sz="2400" dirty="0">
                <a:sym typeface="+mn-ea"/>
              </a:rPr>
              <a:t>25</a:t>
            </a:r>
            <a:r>
              <a:rPr lang="zh-CN" altLang="zh-CN" sz="2400" dirty="0">
                <a:sym typeface="+mn-ea"/>
              </a:rPr>
              <a:t>对大对数电缆连接，从各电信间到各信息点用</a:t>
            </a:r>
            <a:r>
              <a:rPr lang="en-US" altLang="zh-CN" sz="2400" dirty="0">
                <a:sym typeface="+mn-ea"/>
              </a:rPr>
              <a:t>6</a:t>
            </a:r>
            <a:r>
              <a:rPr lang="zh-CN" altLang="zh-CN" sz="2400" dirty="0">
                <a:sym typeface="+mn-ea"/>
              </a:rPr>
              <a:t>类</a:t>
            </a:r>
            <a:r>
              <a:rPr lang="en-US" altLang="zh-CN" sz="2400" dirty="0">
                <a:sym typeface="+mn-ea"/>
              </a:rPr>
              <a:t>4</a:t>
            </a:r>
            <a:r>
              <a:rPr lang="zh-CN" altLang="zh-CN" sz="2400" dirty="0">
                <a:sym typeface="+mn-ea"/>
              </a:rPr>
              <a:t>对双绞线电缆连接。设备间</a:t>
            </a:r>
            <a:endParaRPr lang="zh-CN" altLang="zh-CN" sz="2400" dirty="0"/>
          </a:p>
          <a:p>
            <a:pPr indent="628650"/>
            <a:r>
              <a:rPr lang="zh-CN" altLang="zh-CN" sz="2400" dirty="0">
                <a:sym typeface="+mn-ea"/>
              </a:rPr>
              <a:t>本系统由建筑群子系统、干线子系统、配线子系统、工作区、设备间、电信间、进线间等构成。</a:t>
            </a:r>
            <a:endParaRPr lang="zh-CN" altLang="zh-CN" sz="2400" dirty="0"/>
          </a:p>
          <a:p>
            <a:pPr indent="713105"/>
            <a:endParaRPr lang="zh-CN" altLang="zh-CN"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标题 1"/>
          <p:cNvSpPr/>
          <p:nvPr/>
        </p:nvSpPr>
        <p:spPr bwMode="auto">
          <a:xfrm>
            <a:off x="3043423" y="260350"/>
            <a:ext cx="5810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3200" b="1" dirty="0"/>
              <a:t>18.2.2 </a:t>
            </a:r>
            <a:r>
              <a:rPr lang="zh-CN" altLang="zh-CN" sz="3200" b="1" dirty="0"/>
              <a:t>方案设计</a:t>
            </a:r>
            <a:endParaRPr lang="zh-CN" altLang="zh-CN" sz="3200" b="1" dirty="0"/>
          </a:p>
        </p:txBody>
      </p:sp>
      <p:sp>
        <p:nvSpPr>
          <p:cNvPr id="17" name="Rectangle 75"/>
          <p:cNvSpPr>
            <a:spLocks noChangeArrowheads="1"/>
          </p:cNvSpPr>
          <p:nvPr/>
        </p:nvSpPr>
        <p:spPr bwMode="auto">
          <a:xfrm>
            <a:off x="623570" y="1124585"/>
            <a:ext cx="11048365" cy="525653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nchor="t" anchorCtr="0"/>
          <a:lstStyle/>
          <a:p>
            <a:pPr indent="628650"/>
            <a:r>
              <a:rPr lang="zh-CN" altLang="zh-CN" sz="2400" b="1" dirty="0"/>
              <a:t>（</a:t>
            </a:r>
            <a:r>
              <a:rPr lang="en-US" altLang="zh-CN" sz="2400" b="1" dirty="0"/>
              <a:t>3</a:t>
            </a:r>
            <a:r>
              <a:rPr lang="zh-CN" altLang="zh-CN" sz="2400" b="1" dirty="0"/>
              <a:t>）产品选型</a:t>
            </a:r>
            <a:endParaRPr lang="zh-CN" altLang="zh-CN" sz="2400" b="1" dirty="0"/>
          </a:p>
          <a:p>
            <a:pPr indent="628650"/>
            <a:r>
              <a:rPr lang="zh-CN" altLang="zh-CN" sz="2400" dirty="0"/>
              <a:t>针对本工程的需求来看，主干万兆、千兆到桌面，同时根据本综合布线系统的设计原则，数据主干选用多模光缆（</a:t>
            </a:r>
            <a:r>
              <a:rPr lang="en-US" altLang="zh-CN" sz="2400" dirty="0"/>
              <a:t>50</a:t>
            </a:r>
            <a:r>
              <a:rPr lang="en-US" altLang="zh-CN" sz="2400" dirty="0">
                <a:sym typeface="Symbol" panose="05050102010706020507"/>
              </a:rPr>
              <a:t></a:t>
            </a:r>
            <a:r>
              <a:rPr lang="en-US" altLang="zh-CN" sz="2400" dirty="0"/>
              <a:t>m</a:t>
            </a:r>
            <a:r>
              <a:rPr lang="zh-CN" altLang="zh-CN" sz="2400" dirty="0"/>
              <a:t>），语音主干选用</a:t>
            </a:r>
            <a:r>
              <a:rPr lang="en-US" altLang="zh-CN" sz="2400" dirty="0"/>
              <a:t>5</a:t>
            </a:r>
            <a:r>
              <a:rPr lang="zh-CN" altLang="zh-CN" sz="2400" dirty="0"/>
              <a:t>类</a:t>
            </a:r>
            <a:r>
              <a:rPr lang="en-US" altLang="zh-CN" sz="2400" dirty="0"/>
              <a:t>25</a:t>
            </a:r>
            <a:r>
              <a:rPr lang="zh-CN" altLang="zh-CN" sz="2400" dirty="0"/>
              <a:t>对大对数电缆，数据和语音配线子系统选择</a:t>
            </a:r>
            <a:r>
              <a:rPr lang="en-US" altLang="zh-CN" sz="2400" dirty="0"/>
              <a:t>6</a:t>
            </a:r>
            <a:r>
              <a:rPr lang="zh-CN" altLang="zh-CN" sz="2400" dirty="0"/>
              <a:t>类</a:t>
            </a:r>
            <a:r>
              <a:rPr lang="en-US" altLang="zh-CN" sz="2400" dirty="0"/>
              <a:t>4</a:t>
            </a:r>
            <a:r>
              <a:rPr lang="zh-CN" altLang="zh-CN" sz="2400" dirty="0"/>
              <a:t>对双绞线电缆。</a:t>
            </a:r>
            <a:endParaRPr lang="zh-CN" altLang="zh-CN" sz="2400" dirty="0"/>
          </a:p>
          <a:p>
            <a:pPr indent="628650"/>
            <a:r>
              <a:rPr lang="zh-CN" altLang="zh-CN" sz="2400" dirty="0"/>
              <a:t>机柜的规格为</a:t>
            </a:r>
            <a:r>
              <a:rPr lang="en-US" altLang="zh-CN" sz="2400" dirty="0"/>
              <a:t>22U</a:t>
            </a:r>
            <a:r>
              <a:rPr lang="zh-CN" altLang="zh-CN" sz="2400" dirty="0"/>
              <a:t>和</a:t>
            </a:r>
            <a:r>
              <a:rPr lang="en-US" altLang="zh-CN" sz="2400" dirty="0"/>
              <a:t>42U</a:t>
            </a:r>
            <a:r>
              <a:rPr lang="zh-CN" altLang="zh-CN" sz="2400" dirty="0"/>
              <a:t>。</a:t>
            </a:r>
            <a:endParaRPr lang="zh-CN" altLang="zh-CN" sz="2400" dirty="0"/>
          </a:p>
          <a:p>
            <a:pPr indent="628650"/>
            <a:r>
              <a:rPr lang="en-US" altLang="zh-CN" sz="2400" dirty="0"/>
              <a:t>RJ45</a:t>
            </a:r>
            <a:r>
              <a:rPr lang="zh-CN" altLang="zh-CN" sz="2400" dirty="0"/>
              <a:t>模块配线架的规格为</a:t>
            </a:r>
            <a:r>
              <a:rPr lang="en-US" altLang="zh-CN" sz="2400" dirty="0"/>
              <a:t>24</a:t>
            </a:r>
            <a:r>
              <a:rPr lang="zh-CN" altLang="zh-CN" sz="2400" dirty="0"/>
              <a:t>口，</a:t>
            </a:r>
            <a:r>
              <a:rPr lang="en-US" altLang="zh-CN" sz="2400" dirty="0"/>
              <a:t>IDC</a:t>
            </a:r>
            <a:r>
              <a:rPr lang="zh-CN" altLang="zh-CN" sz="2400" dirty="0"/>
              <a:t>配线架为</a:t>
            </a:r>
            <a:r>
              <a:rPr lang="en-US" altLang="zh-CN" sz="2400" dirty="0"/>
              <a:t>100</a:t>
            </a:r>
            <a:r>
              <a:rPr lang="zh-CN" altLang="zh-CN" sz="2400" dirty="0"/>
              <a:t>对，模块配线架式供电设备为</a:t>
            </a:r>
            <a:r>
              <a:rPr lang="en-US" altLang="zh-CN" sz="2400" dirty="0"/>
              <a:t>8</a:t>
            </a:r>
            <a:r>
              <a:rPr lang="zh-CN" altLang="zh-CN" sz="2400" dirty="0"/>
              <a:t>口，楼层电信间采用</a:t>
            </a:r>
            <a:r>
              <a:rPr lang="en-US" altLang="zh-CN" sz="2400" dirty="0"/>
              <a:t>6</a:t>
            </a:r>
            <a:r>
              <a:rPr lang="zh-CN" altLang="zh-CN" sz="2400" dirty="0"/>
              <a:t>口光纤连接盘，</a:t>
            </a:r>
            <a:r>
              <a:rPr lang="en-US" altLang="zh-CN" sz="2400" dirty="0"/>
              <a:t>BD</a:t>
            </a:r>
            <a:r>
              <a:rPr lang="zh-CN" altLang="zh-CN" sz="2400" dirty="0"/>
              <a:t>采用</a:t>
            </a:r>
            <a:r>
              <a:rPr lang="en-US" altLang="zh-CN" sz="2400" dirty="0"/>
              <a:t>24</a:t>
            </a:r>
            <a:r>
              <a:rPr lang="zh-CN" altLang="zh-CN" sz="2400" dirty="0"/>
              <a:t>口</a:t>
            </a:r>
            <a:r>
              <a:rPr lang="en-US" altLang="zh-CN" sz="2400" dirty="0"/>
              <a:t>ST</a:t>
            </a:r>
            <a:r>
              <a:rPr lang="zh-CN" altLang="zh-CN" sz="2400" dirty="0"/>
              <a:t>的光纤配线架。</a:t>
            </a:r>
            <a:endParaRPr lang="zh-CN" altLang="zh-CN" sz="2400" dirty="0"/>
          </a:p>
          <a:p>
            <a:pPr indent="628650"/>
            <a:r>
              <a:rPr lang="zh-CN" altLang="zh-CN" sz="2400" dirty="0"/>
              <a:t>在电信间，</a:t>
            </a:r>
            <a:r>
              <a:rPr lang="en-US" altLang="zh-CN" sz="2400" dirty="0"/>
              <a:t>FD</a:t>
            </a:r>
            <a:r>
              <a:rPr lang="zh-CN" altLang="zh-CN" sz="2400" dirty="0"/>
              <a:t>采用</a:t>
            </a:r>
            <a:r>
              <a:rPr lang="en-US" altLang="zh-CN" sz="2400" dirty="0"/>
              <a:t>6</a:t>
            </a:r>
            <a:r>
              <a:rPr lang="zh-CN" altLang="zh-CN" sz="2400" dirty="0"/>
              <a:t>类</a:t>
            </a:r>
            <a:r>
              <a:rPr lang="en-US" altLang="zh-CN" sz="2400" dirty="0"/>
              <a:t>RJ45</a:t>
            </a:r>
            <a:r>
              <a:rPr lang="zh-CN" altLang="zh-CN" sz="2400" dirty="0"/>
              <a:t>模块配线架用于支持数据，</a:t>
            </a:r>
            <a:r>
              <a:rPr lang="en-US" altLang="zh-CN" sz="2400" dirty="0"/>
              <a:t>FD</a:t>
            </a:r>
            <a:r>
              <a:rPr lang="zh-CN" altLang="zh-CN" sz="2400" dirty="0"/>
              <a:t>至建筑物主干电缆侧采用</a:t>
            </a:r>
            <a:r>
              <a:rPr lang="en-US" altLang="zh-CN" sz="2400" dirty="0"/>
              <a:t>IDC</a:t>
            </a:r>
            <a:r>
              <a:rPr lang="zh-CN" altLang="zh-CN" sz="2400" dirty="0"/>
              <a:t>配线架，至水平电缆侧采用</a:t>
            </a:r>
            <a:r>
              <a:rPr lang="en-US" altLang="zh-CN" sz="2400" dirty="0"/>
              <a:t>6</a:t>
            </a:r>
            <a:r>
              <a:rPr lang="zh-CN" altLang="zh-CN" sz="2400" dirty="0"/>
              <a:t>类</a:t>
            </a:r>
            <a:r>
              <a:rPr lang="en-US" altLang="zh-CN" sz="2400" dirty="0"/>
              <a:t>RJ45</a:t>
            </a:r>
            <a:r>
              <a:rPr lang="zh-CN" altLang="zh-CN" sz="2400" dirty="0"/>
              <a:t>膜宽配线架用于支持语音。在设备间，</a:t>
            </a:r>
            <a:r>
              <a:rPr lang="en-US" altLang="zh-CN" sz="2400" dirty="0"/>
              <a:t>BD</a:t>
            </a:r>
            <a:r>
              <a:rPr lang="zh-CN" altLang="zh-CN" sz="2400" dirty="0"/>
              <a:t>采用</a:t>
            </a:r>
            <a:r>
              <a:rPr lang="en-US" altLang="zh-CN" sz="2400" dirty="0"/>
              <a:t>IDC</a:t>
            </a:r>
            <a:r>
              <a:rPr lang="zh-CN" altLang="zh-CN" sz="2400" dirty="0"/>
              <a:t>配线架支持语音，采用光纤配线架支持数据。</a:t>
            </a:r>
            <a:endParaRPr lang="zh-CN" altLang="zh-CN" sz="2400" dirty="0"/>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TABLE_BEAUTIFY" val="smartTable{73521b2b-82ed-499f-9862-72baf862d554}"/>
  <p:tag name="TABLE_ENDDRAG_ORIGIN_RECT" val="886*398"/>
  <p:tag name="TABLE_ENDDRAG_RECT" val="38*89*886*398"/>
</p:tagLst>
</file>

<file path=ppt/tags/tag2.xml><?xml version="1.0" encoding="utf-8"?>
<p:tagLst xmlns:p="http://schemas.openxmlformats.org/presentationml/2006/main">
  <p:tag name="KSO_WM_UNIT_TABLE_BEAUTIFY" val="smartTable{cecf5549-0ca7-42bb-81a3-a9301e11e172}"/>
  <p:tag name="TABLE_ENDDRAG_ORIGIN_RECT" val="856*403"/>
  <p:tag name="TABLE_ENDDRAG_RECT" val="58*96*856*404"/>
</p:tagLst>
</file>

<file path=ppt/tags/tag3.xml><?xml version="1.0" encoding="utf-8"?>
<p:tagLst xmlns:p="http://schemas.openxmlformats.org/presentationml/2006/main">
  <p:tag name="KSO_WM_UNIT_TABLE_BEAUTIFY" val="smartTable{1cd0a87c-6de9-4168-bf5c-394c1d22f120}"/>
  <p:tag name="TABLE_ENDDRAG_ORIGIN_RECT" val="867*410"/>
  <p:tag name="TABLE_ENDDRAG_RECT" val="55*98*867*410"/>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folHlink">
                <a:alpha val="32001"/>
              </a:schemeClr>
            </a:gs>
            <a:gs pos="100000">
              <a:schemeClr val="folHlink">
                <a:gamma/>
                <a:shade val="0"/>
                <a:invGamma/>
                <a:alpha val="89999"/>
              </a:schemeClr>
            </a:gs>
          </a:gsLst>
          <a:lin ang="2700000" scaled="1"/>
        </a:gradFill>
        <a:ln w="38100" cap="flat" cmpd="sng" algn="ctr">
          <a:noFill/>
          <a:prstDash val="solid"/>
          <a:round/>
          <a:headEnd type="none" w="med" len="med"/>
          <a:tailEnd type="none" w="med" len="med"/>
        </a:ln>
      </a:spPr>
      <a:bodyPr vert="horz" wrap="square" lIns="91440" tIns="45720" rIns="91440" bIns="4572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2000" b="0" i="0" u="none" strike="noStrike" cap="none" normalizeH="0" baseline="0" smtClean="0">
            <a:ln>
              <a:noFill/>
            </a:ln>
            <a:solidFill>
              <a:srgbClr val="02307C"/>
            </a:solidFill>
            <a:effectLst/>
            <a:latin typeface="Arial" panose="020B0604020202020204" pitchFamily="34" charset="0"/>
            <a:ea typeface="宋体" panose="02010600030101010101" pitchFamily="2" charset="-122"/>
          </a:defRPr>
        </a:defPPr>
      </a:lstStyle>
    </a:spDef>
    <a:lnDef>
      <a:spPr bwMode="auto">
        <a:gradFill rotWithShape="1">
          <a:gsLst>
            <a:gs pos="0">
              <a:schemeClr val="folHlink">
                <a:alpha val="32001"/>
              </a:schemeClr>
            </a:gs>
            <a:gs pos="100000">
              <a:schemeClr val="folHlink">
                <a:gamma/>
                <a:shade val="0"/>
                <a:invGamma/>
                <a:alpha val="89999"/>
              </a:schemeClr>
            </a:gs>
          </a:gsLst>
          <a:lin ang="2700000" scaled="1"/>
        </a:gradFill>
        <a:ln w="38100" cap="flat" cmpd="sng" algn="ctr">
          <a:solidFill>
            <a:schemeClr val="accent6">
              <a:lumMod val="20000"/>
              <a:lumOff val="80000"/>
            </a:schemeClr>
          </a:solidFill>
          <a:prstDash val="solid"/>
          <a:round/>
          <a:headEnd type="none" w="med" len="med"/>
          <a:tailEnd type="none" w="med" len="med"/>
        </a:ln>
      </a:spPr>
      <a:body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5070</Words>
  <Application>WPS 演示</Application>
  <PresentationFormat>全屏显示(4:3)</PresentationFormat>
  <Paragraphs>331</Paragraphs>
  <Slides>34</Slides>
  <Notes>33</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34</vt:i4>
      </vt:variant>
    </vt:vector>
  </HeadingPairs>
  <TitlesOfParts>
    <vt:vector size="44" baseType="lpstr">
      <vt:lpstr>Arial</vt:lpstr>
      <vt:lpstr>宋体</vt:lpstr>
      <vt:lpstr>Wingdings</vt:lpstr>
      <vt:lpstr>Times New Roman</vt:lpstr>
      <vt:lpstr>Symbol</vt:lpstr>
      <vt:lpstr>微软雅黑</vt:lpstr>
      <vt:lpstr>Arial Unicode MS</vt:lpstr>
      <vt:lpstr>Calibri</vt:lpstr>
      <vt:lpstr>Cambria Math</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xxzx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liap</dc:creator>
  <cp:lastModifiedBy>褚建立</cp:lastModifiedBy>
  <cp:revision>598</cp:revision>
  <dcterms:created xsi:type="dcterms:W3CDTF">2006-11-28T15:10:00Z</dcterms:created>
  <dcterms:modified xsi:type="dcterms:W3CDTF">2022-03-04T01:40:20Z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9D9275FE98D64743883D2BED64050816</vt:lpwstr>
  </property>
  <property fmtid="{D5CDD505-2E9C-101B-9397-08002B2CF9AE}" pid="3" name="KSOProductBuildVer">
    <vt:lpwstr>2052-11.1.0.11365</vt:lpwstr>
  </property>
</Properties>
</file>