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handoutMasterIdLst>
    <p:handoutMasterId r:id="rId28"/>
  </p:handoutMasterIdLst>
  <p:sldIdLst>
    <p:sldId id="454" r:id="rId3"/>
    <p:sldId id="654" r:id="rId4"/>
    <p:sldId id="775" r:id="rId5"/>
    <p:sldId id="777" r:id="rId7"/>
    <p:sldId id="793" r:id="rId8"/>
    <p:sldId id="778" r:id="rId9"/>
    <p:sldId id="779" r:id="rId10"/>
    <p:sldId id="796" r:id="rId11"/>
    <p:sldId id="780" r:id="rId12"/>
    <p:sldId id="781" r:id="rId13"/>
    <p:sldId id="797" r:id="rId14"/>
    <p:sldId id="800" r:id="rId15"/>
    <p:sldId id="799" r:id="rId16"/>
    <p:sldId id="801" r:id="rId17"/>
    <p:sldId id="802" r:id="rId18"/>
    <p:sldId id="803" r:id="rId19"/>
    <p:sldId id="805" r:id="rId20"/>
    <p:sldId id="806" r:id="rId21"/>
    <p:sldId id="808" r:id="rId22"/>
    <p:sldId id="809" r:id="rId23"/>
    <p:sldId id="810" r:id="rId24"/>
    <p:sldId id="812" r:id="rId25"/>
    <p:sldId id="813" r:id="rId26"/>
    <p:sldId id="792" r:id="rId27"/>
  </p:sldIdLst>
  <p:sldSz cx="12192000" cy="6858000"/>
  <p:notesSz cx="6270625" cy="9940925"/>
  <p:defaultTextStyle>
    <a:defPPr>
      <a:defRPr lang="zh-CN"/>
    </a:defPPr>
    <a:lvl1pPr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5pPr>
    <a:lvl6pPr marL="22860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6pPr>
    <a:lvl7pPr marL="27432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7pPr>
    <a:lvl8pPr marL="32004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8pPr>
    <a:lvl9pPr marL="36576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5B79"/>
    <a:srgbClr val="FF3300"/>
    <a:srgbClr val="3A357B"/>
    <a:srgbClr val="DB0707"/>
    <a:srgbClr val="CCFFFF"/>
    <a:srgbClr val="3B6181"/>
    <a:srgbClr val="9CED8F"/>
    <a:srgbClr val="4B76B5"/>
    <a:srgbClr val="4F58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79" autoAdjust="0"/>
    <p:restoredTop sz="94559" autoAdjust="0"/>
  </p:normalViewPr>
  <p:slideViewPr>
    <p:cSldViewPr>
      <p:cViewPr>
        <p:scale>
          <a:sx n="80" d="100"/>
          <a:sy n="80" d="100"/>
        </p:scale>
        <p:origin x="-1470" y="-96"/>
      </p:cViewPr>
      <p:guideLst>
        <p:guide orient="horz" pos="2160"/>
        <p:guide pos="8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handoutMaster" Target="handoutMasters/handoutMaster1.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hdr" sz="quarter"/>
          </p:nvPr>
        </p:nvSpPr>
        <p:spPr bwMode="auto">
          <a:xfrm>
            <a:off x="0" y="0"/>
            <a:ext cx="2717800" cy="496888"/>
          </a:xfrm>
          <a:prstGeom prst="rect">
            <a:avLst/>
          </a:prstGeom>
          <a:noFill/>
          <a:ln w="9525">
            <a:noFill/>
            <a:miter lim="800000"/>
          </a:ln>
          <a:effectLst/>
        </p:spPr>
        <p:txBody>
          <a:bodyPr vert="horz" wrap="square" lIns="91440" tIns="45720" rIns="91440" bIns="45720" numCol="1" anchor="t" anchorCtr="0" compatLnSpc="1"/>
          <a:lstStyle>
            <a:lvl1pPr algn="l">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5" name="Rectangle 3"/>
          <p:cNvSpPr>
            <a:spLocks noGrp="1" noChangeArrowheads="1"/>
          </p:cNvSpPr>
          <p:nvPr>
            <p:ph type="dt" sz="quarter" idx="1"/>
          </p:nvPr>
        </p:nvSpPr>
        <p:spPr bwMode="auto">
          <a:xfrm>
            <a:off x="3551238" y="0"/>
            <a:ext cx="2717800" cy="496888"/>
          </a:xfrm>
          <a:prstGeom prst="rect">
            <a:avLst/>
          </a:prstGeom>
          <a:noFill/>
          <a:ln w="9525">
            <a:noFill/>
            <a:miter lim="800000"/>
          </a:ln>
          <a:effectLst/>
        </p:spPr>
        <p:txBody>
          <a:bodyPr vert="horz" wrap="square" lIns="91440" tIns="45720" rIns="91440" bIns="45720" numCol="1" anchor="t" anchorCtr="0" compatLnSpc="1"/>
          <a:lstStyle>
            <a:lvl1pPr algn="r">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6" name="Rectangle 4"/>
          <p:cNvSpPr>
            <a:spLocks noGrp="1" noChangeArrowheads="1"/>
          </p:cNvSpPr>
          <p:nvPr>
            <p:ph type="ftr" sz="quarter" idx="2"/>
          </p:nvPr>
        </p:nvSpPr>
        <p:spPr bwMode="auto">
          <a:xfrm>
            <a:off x="0" y="9442450"/>
            <a:ext cx="2717800" cy="496888"/>
          </a:xfrm>
          <a:prstGeom prst="rect">
            <a:avLst/>
          </a:prstGeom>
          <a:noFill/>
          <a:ln w="9525">
            <a:noFill/>
            <a:miter lim="800000"/>
          </a:ln>
          <a:effectLst/>
        </p:spPr>
        <p:txBody>
          <a:bodyPr vert="horz" wrap="square" lIns="91440" tIns="45720" rIns="91440" bIns="45720" numCol="1" anchor="b" anchorCtr="0" compatLnSpc="1"/>
          <a:lstStyle>
            <a:lvl1pPr algn="l">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7" name="Rectangle 5"/>
          <p:cNvSpPr>
            <a:spLocks noGrp="1" noChangeArrowheads="1"/>
          </p:cNvSpPr>
          <p:nvPr>
            <p:ph type="sldNum" sz="quarter" idx="3"/>
          </p:nvPr>
        </p:nvSpPr>
        <p:spPr bwMode="auto">
          <a:xfrm>
            <a:off x="3551238" y="9442450"/>
            <a:ext cx="2717800" cy="496888"/>
          </a:xfrm>
          <a:prstGeom prst="rect">
            <a:avLst/>
          </a:prstGeom>
          <a:noFill/>
          <a:ln w="9525">
            <a:noFill/>
            <a:miter lim="800000"/>
          </a:ln>
          <a:effectLst/>
        </p:spPr>
        <p:txBody>
          <a:bodyPr vert="horz" wrap="square" lIns="91440" tIns="45720" rIns="91440" bIns="45720" numCol="1" anchor="b" anchorCtr="0" compatLnSpc="1"/>
          <a:lstStyle>
            <a:lvl1pPr algn="r">
              <a:defRPr kumimoji="0" sz="1200">
                <a:solidFill>
                  <a:schemeClr val="tx1"/>
                </a:solidFill>
                <a:latin typeface="Arial" panose="020B0604020202020204" pitchFamily="34" charset="0"/>
                <a:ea typeface="宋体" panose="02010600030101010101" pitchFamily="2" charset="-122"/>
              </a:defRPr>
            </a:lvl1pPr>
          </a:lstStyle>
          <a:p>
            <a:pPr>
              <a:defRPr/>
            </a:pPr>
            <a:fld id="{4B058CBB-BC5C-48CD-813E-2E15EF7D942B}" type="slidenum">
              <a:rPr lang="en-US" altLang="zh-CN"/>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717800" cy="496888"/>
          </a:xfrm>
          <a:prstGeom prst="rect">
            <a:avLst/>
          </a:prstGeom>
        </p:spPr>
        <p:txBody>
          <a:bodyPr vert="horz" lIns="91440" tIns="45720" rIns="91440" bIns="45720" rtlCol="0"/>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551238" y="0"/>
            <a:ext cx="2717800" cy="496888"/>
          </a:xfrm>
          <a:prstGeom prst="rect">
            <a:avLst/>
          </a:prstGeom>
        </p:spPr>
        <p:txBody>
          <a:bodyPr vert="horz" lIns="91440" tIns="45720" rIns="91440" bIns="45720" rtlCol="0"/>
          <a:lstStyle>
            <a:lvl1pPr algn="r">
              <a:defRPr sz="1200">
                <a:latin typeface="Arial" panose="020B0604020202020204" pitchFamily="34" charset="0"/>
                <a:ea typeface="宋体" panose="02010600030101010101" pitchFamily="2" charset="-122"/>
              </a:defRPr>
            </a:lvl1pPr>
          </a:lstStyle>
          <a:p>
            <a:pPr>
              <a:defRPr/>
            </a:pPr>
            <a:fld id="{585C3B3B-C802-44AA-BF75-E8930AA4D6D5}" type="datetimeFigureOut">
              <a:rPr lang="zh-CN" altLang="en-US"/>
            </a:fld>
            <a:endParaRPr lang="zh-CN" altLang="en-US"/>
          </a:p>
        </p:txBody>
      </p:sp>
      <p:sp>
        <p:nvSpPr>
          <p:cNvPr id="4" name="幻灯片图像占位符 3"/>
          <p:cNvSpPr>
            <a:spLocks noGrp="1" noRot="1" noChangeAspect="1"/>
          </p:cNvSpPr>
          <p:nvPr>
            <p:ph type="sldImg" idx="2"/>
          </p:nvPr>
        </p:nvSpPr>
        <p:spPr>
          <a:xfrm>
            <a:off x="-177976" y="746125"/>
            <a:ext cx="6626578" cy="372745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27063" y="4721225"/>
            <a:ext cx="5016500" cy="4473575"/>
          </a:xfrm>
          <a:prstGeom prst="rect">
            <a:avLst/>
          </a:prstGeom>
        </p:spPr>
        <p:txBody>
          <a:bodyPr vert="horz" lIns="91440" tIns="45720" rIns="91440" bIns="45720" rtlCol="0">
            <a:normAutofit/>
          </a:bodyPr>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6" name="页脚占位符 5"/>
          <p:cNvSpPr>
            <a:spLocks noGrp="1"/>
          </p:cNvSpPr>
          <p:nvPr>
            <p:ph type="ftr" sz="quarter" idx="4"/>
          </p:nvPr>
        </p:nvSpPr>
        <p:spPr>
          <a:xfrm>
            <a:off x="0" y="9442450"/>
            <a:ext cx="2717800" cy="496888"/>
          </a:xfrm>
          <a:prstGeom prst="rect">
            <a:avLst/>
          </a:prstGeom>
        </p:spPr>
        <p:txBody>
          <a:bodyPr vert="horz" lIns="91440" tIns="45720" rIns="91440" bIns="45720" rtlCol="0" anchor="b"/>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551238" y="9442450"/>
            <a:ext cx="2717800" cy="496888"/>
          </a:xfrm>
          <a:prstGeom prst="rect">
            <a:avLst/>
          </a:prstGeom>
        </p:spPr>
        <p:txBody>
          <a:bodyPr vert="horz" lIns="91440" tIns="45720" rIns="91440" bIns="45720" rtlCol="0" anchor="b"/>
          <a:lstStyle>
            <a:lvl1pPr algn="r">
              <a:defRPr sz="1200">
                <a:latin typeface="Arial" panose="020B0604020202020204" pitchFamily="34" charset="0"/>
                <a:ea typeface="宋体" panose="02010600030101010101" pitchFamily="2" charset="-122"/>
              </a:defRPr>
            </a:lvl1pPr>
          </a:lstStyle>
          <a:p>
            <a:pPr>
              <a:defRPr/>
            </a:pPr>
            <a:fld id="{49AB9645-22AA-4BBC-914D-AEFE9CF03A31}"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8944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8944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94EC60E4-A90E-4681-B2CC-E7088BC7BAD6}" type="slidenum">
              <a:rPr lang="zh-CN" altLang="en-US" sz="1200" smtClean="0"/>
            </a:fld>
            <a:endParaRPr lang="zh-CN" alt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55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55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CE7BD90-F39A-480C-B51B-5C94E1E6D0E6}" type="slidenum">
              <a:rPr lang="zh-CN" altLang="en-US" sz="1200" smtClean="0"/>
            </a:fld>
            <a:endParaRPr lang="zh-CN" altLang="en-US" sz="12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55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55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CE7BD90-F39A-480C-B51B-5C94E1E6D0E6}" type="slidenum">
              <a:rPr lang="zh-CN" altLang="en-US" sz="1200" smtClean="0"/>
            </a:fld>
            <a:endParaRPr lang="zh-CN" altLang="en-US" sz="12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55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55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CE7BD90-F39A-480C-B51B-5C94E1E6D0E6}" type="slidenum">
              <a:rPr lang="zh-CN" altLang="en-US" sz="1200" smtClean="0"/>
            </a:fld>
            <a:endParaRPr lang="zh-CN" altLang="en-US" sz="12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55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55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CE7BD90-F39A-480C-B51B-5C94E1E6D0E6}" type="slidenum">
              <a:rPr lang="zh-CN" altLang="en-US" sz="1200" smtClean="0"/>
            </a:fld>
            <a:endParaRPr lang="zh-CN" altLang="en-US" sz="12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55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55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CE7BD90-F39A-480C-B51B-5C94E1E6D0E6}" type="slidenum">
              <a:rPr lang="zh-CN" altLang="en-US" sz="1200" smtClean="0"/>
            </a:fld>
            <a:endParaRPr lang="zh-CN" altLang="en-US" sz="12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55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55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CE7BD90-F39A-480C-B51B-5C94E1E6D0E6}" type="slidenum">
              <a:rPr lang="zh-CN" altLang="en-US" sz="1200" smtClean="0"/>
            </a:fld>
            <a:endParaRPr lang="zh-CN" altLang="en-US" sz="12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55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55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CE7BD90-F39A-480C-B51B-5C94E1E6D0E6}" type="slidenum">
              <a:rPr lang="zh-CN" altLang="en-US" sz="1200" smtClean="0"/>
            </a:fld>
            <a:endParaRPr lang="zh-CN" altLang="en-US" sz="12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55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55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CE7BD90-F39A-480C-B51B-5C94E1E6D0E6}" type="slidenum">
              <a:rPr lang="zh-CN" altLang="en-US" sz="1200" smtClean="0"/>
            </a:fld>
            <a:endParaRPr lang="zh-CN" altLang="en-US" sz="12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55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55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CE7BD90-F39A-480C-B51B-5C94E1E6D0E6}" type="slidenum">
              <a:rPr lang="zh-CN" altLang="en-US" sz="1200" smtClean="0"/>
            </a:fld>
            <a:endParaRPr lang="zh-CN" altLang="en-US" sz="120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55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55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CE7BD90-F39A-480C-B51B-5C94E1E6D0E6}" type="slidenum">
              <a:rPr lang="zh-CN" altLang="en-US" sz="1200" smtClean="0"/>
            </a:fld>
            <a:endParaRPr lang="zh-CN" alt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14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14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A135CA0B-2A60-44F2-915D-BE450D0574BD}" type="slidenum">
              <a:rPr lang="zh-CN" altLang="en-US" sz="1200" smtClean="0"/>
            </a:fld>
            <a:endParaRPr lang="zh-CN" altLang="en-US" sz="120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55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55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CE7BD90-F39A-480C-B51B-5C94E1E6D0E6}" type="slidenum">
              <a:rPr lang="zh-CN" altLang="en-US" sz="1200" smtClean="0"/>
            </a:fld>
            <a:endParaRPr lang="zh-CN" altLang="en-US" sz="120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55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55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CE7BD90-F39A-480C-B51B-5C94E1E6D0E6}" type="slidenum">
              <a:rPr lang="zh-CN" altLang="en-US" sz="1200" smtClean="0"/>
            </a:fld>
            <a:endParaRPr lang="zh-CN" altLang="en-US" sz="120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0685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206852" name="灯片编号占位符 3"/>
          <p:cNvSpPr txBox="1">
            <a:spLocks noGrp="1"/>
          </p:cNvSpPr>
          <p:nvPr/>
        </p:nvSpPr>
        <p:spPr bwMode="auto">
          <a:xfrm>
            <a:off x="3551238" y="9442450"/>
            <a:ext cx="27178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r" eaLnBrk="1" hangingPunct="1"/>
            <a:fld id="{0F2713ED-EC8E-4A5E-908E-0DB8FC92B920}" type="slidenum">
              <a:rPr lang="zh-CN" altLang="en-US" sz="1200"/>
            </a:fld>
            <a:endParaRPr lang="en-US" altLang="zh-CN"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14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14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A135CA0B-2A60-44F2-915D-BE450D0574BD}" type="slidenum">
              <a:rPr lang="zh-CN" altLang="en-US" sz="1200" smtClean="0"/>
            </a:fld>
            <a:endParaRPr lang="zh-CN" alt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251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251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DBF7930F-019D-4448-8B28-202F0647380F}" type="slidenum">
              <a:rPr lang="zh-CN" altLang="en-US" sz="1200" smtClean="0"/>
            </a:fld>
            <a:endParaRPr lang="zh-CN" alt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353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354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58881413-2546-4906-A814-C6AABFC185B9}" type="slidenum">
              <a:rPr lang="zh-CN" altLang="en-US" sz="1200" smtClean="0"/>
            </a:fld>
            <a:endParaRPr lang="zh-CN" altLang="en-US"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456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456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9E190B8-30B6-4195-9AC3-3C940C040E43}" type="slidenum">
              <a:rPr lang="zh-CN" altLang="en-US" sz="1200" smtClean="0"/>
            </a:fld>
            <a:endParaRPr lang="zh-CN" altLang="en-US" sz="12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456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456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9E190B8-30B6-4195-9AC3-3C940C040E43}" type="slidenum">
              <a:rPr lang="zh-CN" altLang="en-US" sz="1200" smtClean="0"/>
            </a:fld>
            <a:endParaRPr lang="zh-CN" altLang="en-US" sz="12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55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55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CE7BD90-F39A-480C-B51B-5C94E1E6D0E6}" type="slidenum">
              <a:rPr lang="zh-CN" altLang="en-US" sz="1200" smtClean="0"/>
            </a:fld>
            <a:endParaRPr lang="zh-CN" altLang="en-US"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955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smtClean="0"/>
          </a:p>
        </p:txBody>
      </p:sp>
      <p:sp>
        <p:nvSpPr>
          <p:cNvPr id="1955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fld id="{2CE7BD90-F39A-480C-B51B-5C94E1E6D0E6}" type="slidenum">
              <a:rPr lang="zh-CN" altLang="en-US" sz="1200" smtClean="0"/>
            </a:fld>
            <a:endParaRPr lang="zh-CN" alt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531DE409-3F7C-45E6-BD5B-CA860BE9226D}" type="slidenum">
              <a:rPr lang="en-US" altLang="zh-CN"/>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0"/>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64ACDBAF-50EC-418B-8B20-02FB244632E5}" type="slidenum">
              <a:rPr lang="en-US" altLang="zh-CN"/>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8"/>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37D5A06D-1E6A-4A65-B63C-92569F8AA669}" type="slidenum">
              <a:rPr lang="en-US" altLang="zh-CN"/>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609600" y="1600200"/>
            <a:ext cx="10972800" cy="4525963"/>
          </a:xfrm>
          <a:prstGeom prst="rect">
            <a:avLst/>
          </a:prstGeom>
        </p:spPr>
        <p:txBody>
          <a:bodyPr/>
          <a:lstStyle/>
          <a:p>
            <a:pPr lvl="0"/>
            <a:endParaRPr lang="zh-CN" altLang="en-US" noProof="0"/>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CDF322A0-68E7-4F28-BFA6-5E1B147CDB87}" type="slidenum">
              <a:rPr lang="en-US" altLang="zh-CN"/>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09600" y="274638"/>
            <a:ext cx="10972800" cy="5851525"/>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a:xfrm>
            <a:off x="609600" y="6245225"/>
            <a:ext cx="2844800" cy="476250"/>
          </a:xfrm>
        </p:spPr>
        <p:txBody>
          <a:bodyPr/>
          <a:lstStyle>
            <a:lvl1pPr>
              <a:defRPr/>
            </a:lvl1pPr>
          </a:lstStyle>
          <a:p>
            <a:pPr>
              <a:defRPr/>
            </a:pPr>
            <a:endParaRPr lang="en-US" altLang="zh-CN"/>
          </a:p>
        </p:txBody>
      </p:sp>
      <p:sp>
        <p:nvSpPr>
          <p:cNvPr id="4" name="页脚占位符 3"/>
          <p:cNvSpPr>
            <a:spLocks noGrp="1"/>
          </p:cNvSpPr>
          <p:nvPr>
            <p:ph type="ftr" sz="quarter" idx="11"/>
          </p:nvPr>
        </p:nvSpPr>
        <p:spPr>
          <a:xfrm>
            <a:off x="4165600" y="6245225"/>
            <a:ext cx="3860800" cy="476250"/>
          </a:xfrm>
        </p:spPr>
        <p:txBody>
          <a:bodyPr/>
          <a:lstStyle>
            <a:lvl1pPr>
              <a:defRPr/>
            </a:lvl1pPr>
          </a:lstStyle>
          <a:p>
            <a:pPr>
              <a:defRPr/>
            </a:pPr>
            <a:endParaRPr lang="en-US" altLang="zh-CN"/>
          </a:p>
        </p:txBody>
      </p:sp>
      <p:sp>
        <p:nvSpPr>
          <p:cNvPr id="5" name="灯片编号占位符 4"/>
          <p:cNvSpPr>
            <a:spLocks noGrp="1"/>
          </p:cNvSpPr>
          <p:nvPr>
            <p:ph type="sldNum" sz="quarter" idx="12"/>
          </p:nvPr>
        </p:nvSpPr>
        <p:spPr>
          <a:xfrm>
            <a:off x="8737600" y="6245225"/>
            <a:ext cx="2844800" cy="476250"/>
          </a:xfrm>
        </p:spPr>
        <p:txBody>
          <a:bodyPr/>
          <a:lstStyle>
            <a:lvl1pPr>
              <a:defRPr smtClean="0"/>
            </a:lvl1pPr>
          </a:lstStyle>
          <a:p>
            <a:pPr>
              <a:defRPr/>
            </a:pPr>
            <a:fld id="{A084BA66-D66A-415E-92DE-DAC38A5F2187}" type="slidenum">
              <a:rPr lang="en-US" altLang="zh-CN"/>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609600" y="1600200"/>
            <a:ext cx="109728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E4756410-FD98-4A27-967F-6CF0795E9BF8}" type="slidenum">
              <a:rPr lang="en-US" altLang="zh-CN"/>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0"/>
            <a:ext cx="103632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8CAD49B1-B049-43F3-A25F-6914562236F4}" type="slidenum">
              <a:rPr lang="en-US" altLang="zh-CN"/>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7600" y="1600200"/>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A2004113-3289-45C2-9999-2E22B7FEEAED}" type="slidenum">
              <a:rPr lang="en-US" altLang="zh-CN"/>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367"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67"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Rectangle 4"/>
          <p:cNvSpPr>
            <a:spLocks noGrp="1" noChangeArrowheads="1"/>
          </p:cNvSpPr>
          <p:nvPr>
            <p:ph type="dt" sz="half" idx="10"/>
          </p:nvPr>
        </p:nvSpPr>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p:txBody>
          <a:bodyPr/>
          <a:lstStyle>
            <a:lvl1pPr>
              <a:defRPr/>
            </a:lvl1pPr>
          </a:lstStyle>
          <a:p>
            <a:pPr>
              <a:defRPr/>
            </a:pPr>
            <a:fld id="{3BA7B371-C71A-498E-841A-8916402AB647}" type="slidenum">
              <a:rPr lang="en-US" altLang="zh-CN"/>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p:txBody>
          <a:bodyPr/>
          <a:lstStyle>
            <a:lvl1pPr>
              <a:defRPr/>
            </a:lvl1pPr>
          </a:lstStyle>
          <a:p>
            <a:pPr>
              <a:defRPr/>
            </a:pPr>
            <a:fld id="{25380EB4-D3AB-4B38-AB0B-24693F6D3C94}" type="slidenum">
              <a:rPr lang="en-US" altLang="zh-CN"/>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p:txBody>
          <a:bodyPr/>
          <a:lstStyle>
            <a:lvl1pPr>
              <a:defRPr/>
            </a:lvl1pPr>
          </a:lstStyle>
          <a:p>
            <a:pPr>
              <a:defRPr/>
            </a:pPr>
            <a:fld id="{F23F0573-322F-4D48-9766-B3FCE2292496}" type="slidenum">
              <a:rPr lang="en-US" altLang="zh-CN"/>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084"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0"/>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00" y="1435100"/>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832DDCC0-8B2D-4974-B838-0292DEFF7A63}" type="slidenum">
              <a:rPr lang="en-US" altLang="zh-CN"/>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46385BF0-1DB6-4B1A-B2FB-3619B2751DE5}" type="slidenum">
              <a:rPr lang="en-US" altLang="zh-CN"/>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ln>
          <a:effectLst/>
        </p:spPr>
        <p:txBody>
          <a:bodyPr vert="horz" wrap="square" lIns="91440" tIns="45720" rIns="91440" bIns="45720" numCol="1" anchor="t" anchorCtr="0" compatLnSpc="1"/>
          <a:lstStyle>
            <a:lvl1pPr algn="l">
              <a:defRPr kumimoji="0" sz="14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ln>
          <a:effectLst/>
        </p:spPr>
        <p:txBody>
          <a:bodyPr vert="horz" wrap="square" lIns="91440" tIns="45720" rIns="91440" bIns="45720" numCol="1" anchor="t" anchorCtr="0" compatLnSpc="1"/>
          <a:lstStyle>
            <a:lvl1pPr algn="ctr">
              <a:defRPr kumimoji="0" sz="14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ln>
          <a:effectLst/>
        </p:spPr>
        <p:txBody>
          <a:bodyPr vert="horz" wrap="square" lIns="91440" tIns="45720" rIns="91440" bIns="45720" numCol="1" anchor="t" anchorCtr="0" compatLnSpc="1"/>
          <a:lstStyle>
            <a:lvl1pPr algn="r">
              <a:defRPr kumimoji="0" sz="1400">
                <a:solidFill>
                  <a:schemeClr val="tx1"/>
                </a:solidFill>
                <a:latin typeface="Arial" panose="020B0604020202020204" pitchFamily="34" charset="0"/>
                <a:ea typeface="宋体" panose="02010600030101010101" pitchFamily="2" charset="-122"/>
              </a:defRPr>
            </a:lvl1pPr>
          </a:lstStyle>
          <a:p>
            <a:pPr>
              <a:defRPr/>
            </a:pPr>
            <a:fld id="{75DD47E2-B690-4967-86E7-D9F2290AA5DF}" type="slidenum">
              <a:rPr lang="en-US" altLang="zh-CN"/>
            </a:fld>
            <a:endParaRPr lang="en-US" altLang="zh-CN"/>
          </a:p>
        </p:txBody>
      </p:sp>
      <p:cxnSp>
        <p:nvCxnSpPr>
          <p:cNvPr id="3" name="直接连接符 2"/>
          <p:cNvCxnSpPr/>
          <p:nvPr/>
        </p:nvCxnSpPr>
        <p:spPr>
          <a:xfrm>
            <a:off x="27305" y="903605"/>
            <a:ext cx="12164695" cy="0"/>
          </a:xfrm>
          <a:prstGeom prst="line">
            <a:avLst/>
          </a:prstGeom>
          <a:gradFill rotWithShape="1">
            <a:gsLst>
              <a:gs pos="0">
                <a:schemeClr val="folHlink">
                  <a:alpha val="32001"/>
                </a:schemeClr>
              </a:gs>
              <a:gs pos="100000">
                <a:schemeClr val="folHlink">
                  <a:gamma/>
                  <a:shade val="0"/>
                  <a:invGamma/>
                  <a:alpha val="89999"/>
                </a:schemeClr>
              </a:gs>
            </a:gsLst>
            <a:lin ang="2700000" scaled="1"/>
          </a:gradFill>
          <a:ln w="60325" cap="flat" cmpd="sng" algn="ctr">
            <a:solidFill>
              <a:schemeClr val="accent1">
                <a:lumMod val="50000"/>
              </a:schemeClr>
            </a:solidFill>
            <a:prstDash val="solid"/>
            <a:round/>
            <a:headEnd type="none" w="med" len="med"/>
            <a:tailEnd type="none" w="med" len="med"/>
          </a:ln>
        </p:spPr>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ChangeArrowheads="1"/>
          </p:cNvSpPr>
          <p:nvPr/>
        </p:nvSpPr>
        <p:spPr bwMode="auto">
          <a:xfrm>
            <a:off x="785495" y="2000250"/>
            <a:ext cx="10678795" cy="1198880"/>
          </a:xfrm>
          <a:prstGeom prst="rect">
            <a:avLst/>
          </a:prstGeom>
          <a:solidFill>
            <a:srgbClr val="FFFFFF"/>
          </a:solidFill>
          <a:ln w="9525">
            <a:solidFill>
              <a:srgbClr val="99CCFF"/>
            </a:solidFill>
            <a:miter lim="800000"/>
          </a:ln>
        </p:spPr>
        <p:txBody>
          <a:bodyPr wrap="square">
            <a:spAutoFit/>
          </a:bodyPr>
          <a:lstStyle/>
          <a:p>
            <a:pPr indent="535305"/>
            <a:r>
              <a:rPr lang="zh-CN" altLang="zh-CN" sz="2400" dirty="0"/>
              <a:t>综合布线系统工程验收是一个系统性的工作，主要包括前面介绍的链路连通性、电气和物理特性测试，还包括施工环境、工程器材、设备安装、线缆敷设、线缆终接、竣工验收技术文档等</a:t>
            </a:r>
            <a:endParaRPr lang="zh-CN" altLang="zh-CN" sz="2400" dirty="0"/>
          </a:p>
        </p:txBody>
      </p:sp>
      <p:pic>
        <p:nvPicPr>
          <p:cNvPr id="5123" name="Picture 38" descr="3"/>
          <p:cNvPicPr>
            <a:picLocks noChangeAspect="1" noChangeArrowheads="1"/>
          </p:cNvPicPr>
          <p:nvPr/>
        </p:nvPicPr>
        <p:blipFill>
          <a:blip r:embed="rId1"/>
          <a:srcRect/>
          <a:stretch>
            <a:fillRect/>
          </a:stretch>
        </p:blipFill>
        <p:spPr bwMode="auto">
          <a:xfrm>
            <a:off x="785786" y="1196871"/>
            <a:ext cx="3024188" cy="576262"/>
          </a:xfrm>
          <a:prstGeom prst="rect">
            <a:avLst/>
          </a:prstGeom>
          <a:noFill/>
          <a:ln w="9525">
            <a:noFill/>
            <a:miter lim="800000"/>
            <a:headEnd/>
            <a:tailEnd/>
          </a:ln>
        </p:spPr>
      </p:pic>
      <p:sp>
        <p:nvSpPr>
          <p:cNvPr id="5125" name="标题 1"/>
          <p:cNvSpPr/>
          <p:nvPr/>
        </p:nvSpPr>
        <p:spPr bwMode="auto">
          <a:xfrm>
            <a:off x="2927649" y="260350"/>
            <a:ext cx="7416824" cy="576263"/>
          </a:xfrm>
          <a:prstGeom prst="rect">
            <a:avLst/>
          </a:prstGeom>
          <a:noFill/>
          <a:ln w="9525">
            <a:noFill/>
            <a:miter lim="800000"/>
          </a:ln>
        </p:spPr>
        <p:txBody>
          <a:bodyPr/>
          <a:lstStyle/>
          <a:p>
            <a:r>
              <a:rPr lang="zh-CN" altLang="zh-CN" sz="3200" b="1" dirty="0" smtClean="0"/>
              <a:t>任务</a:t>
            </a:r>
            <a:r>
              <a:rPr lang="en-US" altLang="zh-CN" sz="3200" b="1" dirty="0" smtClean="0"/>
              <a:t>16  </a:t>
            </a:r>
            <a:r>
              <a:rPr lang="zh-CN" altLang="zh-CN" sz="3200" b="1" dirty="0"/>
              <a:t>综合布线系统工程验收</a:t>
            </a:r>
            <a:endParaRPr lang="zh-CN" altLang="zh-CN" sz="3200" b="1" dirty="0"/>
          </a:p>
        </p:txBody>
      </p:sp>
      <p:sp>
        <p:nvSpPr>
          <p:cNvPr id="2" name="矩形 1"/>
          <p:cNvSpPr/>
          <p:nvPr/>
        </p:nvSpPr>
        <p:spPr>
          <a:xfrm>
            <a:off x="1187624" y="1280204"/>
            <a:ext cx="2169160" cy="460375"/>
          </a:xfrm>
          <a:prstGeom prst="rect">
            <a:avLst/>
          </a:prstGeom>
        </p:spPr>
        <p:txBody>
          <a:bodyPr wrap="none">
            <a:spAutoFit/>
          </a:bodyPr>
          <a:lstStyle/>
          <a:p>
            <a:r>
              <a:rPr lang="en-US" altLang="zh-CN" sz="2400" b="1" dirty="0" smtClean="0">
                <a:solidFill>
                  <a:schemeClr val="bg1"/>
                </a:solidFill>
              </a:rPr>
              <a:t>16.1  </a:t>
            </a:r>
            <a:r>
              <a:rPr lang="zh-CN" altLang="zh-CN" sz="2400" b="1" dirty="0">
                <a:solidFill>
                  <a:schemeClr val="bg1"/>
                </a:solidFill>
              </a:rPr>
              <a:t>任务描述</a:t>
            </a:r>
            <a:endParaRPr lang="zh-CN" altLang="en-US" sz="24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129983"/>
            <a:ext cx="292038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07" name="Rectangle 39"/>
          <p:cNvSpPr>
            <a:spLocks noChangeArrowheads="1"/>
          </p:cNvSpPr>
          <p:nvPr/>
        </p:nvSpPr>
        <p:spPr bwMode="auto">
          <a:xfrm>
            <a:off x="807403" y="1207770"/>
            <a:ext cx="244876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1</a:t>
            </a:r>
            <a:r>
              <a:rPr lang="zh-CN" altLang="zh-CN" sz="2400" b="1" dirty="0">
                <a:solidFill>
                  <a:schemeClr val="bg1"/>
                </a:solidFill>
              </a:rPr>
              <a:t>．工作区验收</a:t>
            </a:r>
            <a:endParaRPr lang="zh-CN" altLang="zh-CN" sz="2400" b="1" dirty="0">
              <a:solidFill>
                <a:schemeClr val="bg1"/>
              </a:solidFill>
            </a:endParaRPr>
          </a:p>
        </p:txBody>
      </p:sp>
      <p:sp>
        <p:nvSpPr>
          <p:cNvPr id="9" name="Rectangle 75"/>
          <p:cNvSpPr>
            <a:spLocks noChangeArrowheads="1"/>
          </p:cNvSpPr>
          <p:nvPr/>
        </p:nvSpPr>
        <p:spPr bwMode="auto">
          <a:xfrm>
            <a:off x="551815" y="1772920"/>
            <a:ext cx="11200130" cy="464375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lang="zh-CN" altLang="zh-CN" sz="2400" dirty="0"/>
              <a:t>对于众多的工作区不可能逐一验收，而是由用户方抽样挑选工作间。</a:t>
            </a:r>
            <a:endParaRPr lang="zh-CN" altLang="zh-CN" sz="2400" dirty="0"/>
          </a:p>
          <a:p>
            <a:pPr indent="628650"/>
            <a:r>
              <a:rPr lang="zh-CN" altLang="zh-CN" sz="2400" dirty="0"/>
              <a:t>工作区验收的重点主要有：</a:t>
            </a:r>
            <a:endParaRPr lang="zh-CN" altLang="zh-CN" sz="2400" dirty="0"/>
          </a:p>
          <a:p>
            <a:pPr indent="628650"/>
            <a:r>
              <a:rPr lang="zh-CN" altLang="zh-CN" sz="2400" dirty="0"/>
              <a:t>（1）线槽走向、布线是否美观大方，符合规范。</a:t>
            </a:r>
            <a:endParaRPr lang="zh-CN" altLang="zh-CN" sz="2400" dirty="0"/>
          </a:p>
          <a:p>
            <a:pPr indent="628650"/>
            <a:r>
              <a:rPr lang="zh-CN" altLang="zh-CN" sz="2400" dirty="0"/>
              <a:t>（2）信息插座是否按规范进行安装。</a:t>
            </a:r>
            <a:endParaRPr lang="zh-CN" altLang="zh-CN" sz="2400" dirty="0"/>
          </a:p>
          <a:p>
            <a:pPr indent="628650"/>
            <a:r>
              <a:rPr lang="zh-CN" altLang="zh-CN" sz="2400" dirty="0"/>
              <a:t>（3）信息插座安装是否做到一样高、平，并且牢固。</a:t>
            </a:r>
            <a:endParaRPr lang="zh-CN" altLang="zh-CN" sz="2400" dirty="0"/>
          </a:p>
          <a:p>
            <a:pPr indent="628650"/>
            <a:r>
              <a:rPr lang="zh-CN" altLang="zh-CN" sz="2400" dirty="0"/>
              <a:t>（4）信息面板是否都牢固可靠。</a:t>
            </a:r>
            <a:endParaRPr lang="zh-CN" altLang="zh-CN" sz="2400" dirty="0"/>
          </a:p>
        </p:txBody>
      </p:sp>
      <p:sp>
        <p:nvSpPr>
          <p:cNvPr id="6" name="标题 1"/>
          <p:cNvSpPr/>
          <p:nvPr/>
        </p:nvSpPr>
        <p:spPr bwMode="auto">
          <a:xfrm>
            <a:off x="2927648" y="260350"/>
            <a:ext cx="727280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16</a:t>
            </a:r>
            <a:r>
              <a:rPr lang="zh-CN" altLang="zh-CN" sz="3200" b="1" dirty="0" smtClean="0"/>
              <a:t>.</a:t>
            </a:r>
            <a:r>
              <a:rPr lang="zh-CN" altLang="zh-CN" sz="3200" b="1" dirty="0"/>
              <a:t>2.4  物理验收</a:t>
            </a:r>
            <a:endParaRPr lang="zh-CN" altLang="zh-CN" sz="32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96975"/>
            <a:ext cx="3440430" cy="57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07" name="Rectangle 39"/>
          <p:cNvSpPr>
            <a:spLocks noChangeArrowheads="1"/>
          </p:cNvSpPr>
          <p:nvPr/>
        </p:nvSpPr>
        <p:spPr bwMode="auto">
          <a:xfrm>
            <a:off x="879475" y="1279525"/>
            <a:ext cx="297243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zh-CN" sz="2400" b="1" dirty="0">
                <a:solidFill>
                  <a:schemeClr val="bg1"/>
                </a:solidFill>
              </a:rPr>
              <a:t>2．配线子系统验收</a:t>
            </a:r>
            <a:endParaRPr lang="zh-CN" altLang="zh-CN" sz="2400" b="1" dirty="0">
              <a:solidFill>
                <a:schemeClr val="bg1"/>
              </a:solidFill>
            </a:endParaRPr>
          </a:p>
        </p:txBody>
      </p:sp>
      <p:sp>
        <p:nvSpPr>
          <p:cNvPr id="9" name="Rectangle 75"/>
          <p:cNvSpPr>
            <a:spLocks noChangeArrowheads="1"/>
          </p:cNvSpPr>
          <p:nvPr/>
        </p:nvSpPr>
        <p:spPr bwMode="auto">
          <a:xfrm>
            <a:off x="623570" y="1844675"/>
            <a:ext cx="11042015" cy="237299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lang="zh-CN" altLang="zh-CN" sz="2400" dirty="0"/>
              <a:t>配线子系统验收的重点主要有：</a:t>
            </a:r>
            <a:endParaRPr lang="zh-CN" altLang="zh-CN" sz="2400" dirty="0"/>
          </a:p>
          <a:p>
            <a:pPr indent="628650"/>
            <a:r>
              <a:rPr lang="zh-CN" altLang="zh-CN" sz="2400" dirty="0"/>
              <a:t>（1）线槽安装是否符合规范。</a:t>
            </a:r>
            <a:endParaRPr lang="zh-CN" altLang="zh-CN" sz="2400" dirty="0"/>
          </a:p>
          <a:p>
            <a:pPr indent="628650"/>
            <a:r>
              <a:rPr lang="zh-CN" altLang="zh-CN" sz="2400" dirty="0"/>
              <a:t>（2）线槽与线槽、线槽与槽盖是否接合良好。</a:t>
            </a:r>
            <a:endParaRPr lang="zh-CN" altLang="zh-CN" sz="2400" dirty="0"/>
          </a:p>
          <a:p>
            <a:pPr indent="628650"/>
            <a:r>
              <a:rPr lang="zh-CN" altLang="zh-CN" sz="2400" dirty="0"/>
              <a:t>（3）托架、吊杆是否安装牢靠。</a:t>
            </a:r>
            <a:endParaRPr lang="zh-CN" altLang="zh-CN" sz="2400" dirty="0"/>
          </a:p>
          <a:p>
            <a:pPr indent="628650"/>
            <a:r>
              <a:rPr lang="zh-CN" altLang="zh-CN" sz="2400" dirty="0"/>
              <a:t>（4）水平干线与垂直干线、工作区交接处是否出现裸线？有没有按规范布线？</a:t>
            </a:r>
            <a:endParaRPr lang="zh-CN" altLang="zh-CN" sz="2400" dirty="0"/>
          </a:p>
          <a:p>
            <a:pPr indent="628650"/>
            <a:r>
              <a:rPr lang="zh-CN" altLang="zh-CN" sz="2400" dirty="0"/>
              <a:t>（5）水平干线槽内的线缆有没有固定。</a:t>
            </a:r>
            <a:endParaRPr lang="zh-CN" altLang="zh-CN" sz="2400" dirty="0"/>
          </a:p>
        </p:txBody>
      </p:sp>
      <p:sp>
        <p:nvSpPr>
          <p:cNvPr id="6" name="标题 1"/>
          <p:cNvSpPr/>
          <p:nvPr/>
        </p:nvSpPr>
        <p:spPr bwMode="auto">
          <a:xfrm>
            <a:off x="2927648" y="260350"/>
            <a:ext cx="727280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16</a:t>
            </a:r>
            <a:r>
              <a:rPr lang="zh-CN" altLang="zh-CN" sz="3200" b="1" dirty="0" smtClean="0"/>
              <a:t>.</a:t>
            </a:r>
            <a:r>
              <a:rPr lang="zh-CN" altLang="zh-CN" sz="3200" b="1" dirty="0"/>
              <a:t>2.4  物理验收</a:t>
            </a:r>
            <a:endParaRPr lang="zh-CN" altLang="zh-CN" sz="3200" b="1" dirty="0"/>
          </a:p>
        </p:txBody>
      </p:sp>
      <p:pic>
        <p:nvPicPr>
          <p:cNvPr id="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4370705"/>
            <a:ext cx="3578225" cy="57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39"/>
          <p:cNvSpPr>
            <a:spLocks noChangeArrowheads="1"/>
          </p:cNvSpPr>
          <p:nvPr/>
        </p:nvSpPr>
        <p:spPr bwMode="auto">
          <a:xfrm>
            <a:off x="879475" y="4448175"/>
            <a:ext cx="283146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r>
              <a:rPr lang="zh-CN" altLang="zh-CN" sz="2400" b="1" dirty="0">
                <a:solidFill>
                  <a:schemeClr val="bg1"/>
                </a:solidFill>
              </a:rPr>
              <a:t>3．干线子系统验收</a:t>
            </a:r>
            <a:endParaRPr lang="zh-CN" altLang="zh-CN" sz="2400" b="1" dirty="0">
              <a:solidFill>
                <a:schemeClr val="bg1"/>
              </a:solidFill>
            </a:endParaRPr>
          </a:p>
        </p:txBody>
      </p:sp>
      <p:sp>
        <p:nvSpPr>
          <p:cNvPr id="4" name="Rectangle 75"/>
          <p:cNvSpPr>
            <a:spLocks noChangeArrowheads="1"/>
          </p:cNvSpPr>
          <p:nvPr/>
        </p:nvSpPr>
        <p:spPr bwMode="auto">
          <a:xfrm>
            <a:off x="623570" y="5013325"/>
            <a:ext cx="10852150" cy="124333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p>
            <a:pPr indent="628650"/>
            <a:r>
              <a:rPr lang="zh-CN" altLang="zh-CN" sz="2400" dirty="0"/>
              <a:t>垂直干线子系统的验收除了类似于配线子系统的验收内容外，要检查楼层与楼层之间的洞口是否封闭，以防火灾出现时，成为一个隐患点。线缆是否按间隔要求固定？拐弯线缆是否留有弧度？</a:t>
            </a:r>
            <a:endParaRPr lang="zh-CN" altLang="zh-CN"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130300"/>
            <a:ext cx="5152390" cy="575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07" name="Rectangle 39"/>
          <p:cNvSpPr>
            <a:spLocks noChangeArrowheads="1"/>
          </p:cNvSpPr>
          <p:nvPr/>
        </p:nvSpPr>
        <p:spPr bwMode="auto">
          <a:xfrm>
            <a:off x="807403" y="1207770"/>
            <a:ext cx="4681016"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zh-CN" sz="2400" b="1" dirty="0">
                <a:solidFill>
                  <a:schemeClr val="bg1"/>
                </a:solidFill>
              </a:rPr>
              <a:t>4．电信间、设备间子系统验收</a:t>
            </a:r>
            <a:endParaRPr lang="zh-CN" altLang="zh-CN" sz="2400" b="1" dirty="0">
              <a:solidFill>
                <a:schemeClr val="bg1"/>
              </a:solidFill>
            </a:endParaRPr>
          </a:p>
        </p:txBody>
      </p:sp>
      <p:sp>
        <p:nvSpPr>
          <p:cNvPr id="9" name="Rectangle 75"/>
          <p:cNvSpPr>
            <a:spLocks noChangeArrowheads="1"/>
          </p:cNvSpPr>
          <p:nvPr/>
        </p:nvSpPr>
        <p:spPr bwMode="auto">
          <a:xfrm>
            <a:off x="551815" y="1772920"/>
            <a:ext cx="10939145" cy="83502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lang="zh-CN" altLang="zh-CN" sz="2400" dirty="0"/>
              <a:t>电信间、设备间子系统验收主要检查设备安装是否规范整洁。验收不一定要等工程结束时才进行，往往有的内容是随时验收的。</a:t>
            </a:r>
            <a:endParaRPr lang="zh-CN" altLang="zh-CN" sz="2400" dirty="0"/>
          </a:p>
        </p:txBody>
      </p:sp>
      <p:sp>
        <p:nvSpPr>
          <p:cNvPr id="6" name="标题 1"/>
          <p:cNvSpPr/>
          <p:nvPr/>
        </p:nvSpPr>
        <p:spPr bwMode="auto">
          <a:xfrm>
            <a:off x="2927648" y="260350"/>
            <a:ext cx="727280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16</a:t>
            </a:r>
            <a:r>
              <a:rPr lang="zh-CN" altLang="zh-CN" sz="3200" b="1" dirty="0" smtClean="0"/>
              <a:t>.</a:t>
            </a:r>
            <a:r>
              <a:rPr lang="zh-CN" altLang="zh-CN" sz="3200" b="1" dirty="0"/>
              <a:t>2.4  物理验收</a:t>
            </a:r>
            <a:endParaRPr lang="zh-CN" altLang="zh-CN" sz="32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p:nvPr/>
        </p:nvSpPr>
        <p:spPr bwMode="auto">
          <a:xfrm>
            <a:off x="2927648" y="260350"/>
            <a:ext cx="727280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16</a:t>
            </a:r>
            <a:r>
              <a:rPr lang="zh-CN" altLang="zh-CN" sz="3200" b="1" dirty="0" smtClean="0"/>
              <a:t>.</a:t>
            </a:r>
            <a:r>
              <a:rPr lang="zh-CN" altLang="zh-CN" sz="3200" b="1" dirty="0"/>
              <a:t>2.4  物理验收</a:t>
            </a:r>
            <a:endParaRPr lang="zh-CN" altLang="zh-CN" sz="3200" b="1" dirty="0"/>
          </a:p>
        </p:txBody>
      </p:sp>
      <p:graphicFrame>
        <p:nvGraphicFramePr>
          <p:cNvPr id="2" name="表格 1"/>
          <p:cNvGraphicFramePr>
            <a:graphicFrameLocks noGrp="1"/>
          </p:cNvGraphicFramePr>
          <p:nvPr>
            <p:custDataLst>
              <p:tags r:id="rId1"/>
            </p:custDataLst>
          </p:nvPr>
        </p:nvGraphicFramePr>
        <p:xfrm>
          <a:off x="2135559" y="1556792"/>
          <a:ext cx="8064500" cy="4932045"/>
        </p:xfrm>
        <a:graphic>
          <a:graphicData uri="http://schemas.openxmlformats.org/drawingml/2006/table">
            <a:tbl>
              <a:tblPr firstRow="1" firstCol="1" lastRow="1" lastCol="1" bandRow="1" bandCol="1"/>
              <a:tblGrid>
                <a:gridCol w="935990"/>
                <a:gridCol w="1872615"/>
                <a:gridCol w="4178300"/>
                <a:gridCol w="637540"/>
                <a:gridCol w="440055"/>
              </a:tblGrid>
              <a:tr h="487680">
                <a:tc>
                  <a:txBody>
                    <a:bodyPr/>
                    <a:lstStyle/>
                    <a:p>
                      <a:pPr marL="12700" algn="ctr">
                        <a:lnSpc>
                          <a:spcPct val="100000"/>
                        </a:lnSpc>
                        <a:spcBef>
                          <a:spcPts val="0"/>
                        </a:spcBef>
                        <a:spcAft>
                          <a:spcPts val="0"/>
                        </a:spcAft>
                      </a:pPr>
                      <a:r>
                        <a:rPr lang="zh-CN" sz="1600" kern="100" spc="30" dirty="0">
                          <a:effectLst/>
                          <a:latin typeface="方正书宋简体"/>
                          <a:cs typeface="Times New Roman" panose="02020603050405020304"/>
                        </a:rPr>
                        <a:t>阶</a:t>
                      </a:r>
                      <a:r>
                        <a:rPr lang="en-US" sz="1600" kern="100" spc="30" dirty="0">
                          <a:effectLst/>
                          <a:latin typeface="方正书宋简体"/>
                          <a:cs typeface="Times New Roman" panose="02020603050405020304"/>
                        </a:rPr>
                        <a:t>    </a:t>
                      </a:r>
                      <a:r>
                        <a:rPr lang="zh-CN" sz="1600" kern="100" spc="30" dirty="0">
                          <a:effectLst/>
                          <a:latin typeface="方正书宋简体"/>
                          <a:cs typeface="Times New Roman" panose="02020603050405020304"/>
                        </a:rPr>
                        <a:t>段</a:t>
                      </a:r>
                      <a:endParaRPr lang="zh-CN" sz="1600" kern="100" spc="30" dirty="0">
                        <a:effectLst/>
                        <a:latin typeface="方正书宋简体"/>
                        <a:cs typeface="Times New Roman" panose="02020603050405020304"/>
                      </a:endParaRPr>
                    </a:p>
                  </a:txBody>
                  <a:tcPr marL="17780" marR="177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2700" algn="ctr">
                        <a:lnSpc>
                          <a:spcPct val="100000"/>
                        </a:lnSpc>
                        <a:spcBef>
                          <a:spcPts val="0"/>
                        </a:spcBef>
                        <a:spcAft>
                          <a:spcPts val="0"/>
                        </a:spcAft>
                      </a:pPr>
                      <a:r>
                        <a:rPr lang="zh-CN" sz="1600" kern="100" spc="30" dirty="0">
                          <a:effectLst/>
                          <a:latin typeface="方正书宋简体"/>
                          <a:cs typeface="Times New Roman" panose="02020603050405020304"/>
                        </a:rPr>
                        <a:t>验 收 项 目</a:t>
                      </a:r>
                      <a:endParaRPr lang="zh-CN" sz="1600" kern="100" spc="30" dirty="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2700" algn="ctr">
                        <a:lnSpc>
                          <a:spcPct val="100000"/>
                        </a:lnSpc>
                        <a:spcBef>
                          <a:spcPts val="0"/>
                        </a:spcBef>
                        <a:spcAft>
                          <a:spcPts val="0"/>
                        </a:spcAft>
                      </a:pPr>
                      <a:r>
                        <a:rPr lang="zh-CN" sz="1600" kern="100" spc="30" dirty="0">
                          <a:effectLst/>
                          <a:latin typeface="方正书宋简体"/>
                          <a:cs typeface="Times New Roman" panose="02020603050405020304"/>
                        </a:rPr>
                        <a:t>验 收 内 容</a:t>
                      </a:r>
                      <a:endParaRPr lang="zh-CN" sz="1600" kern="100" spc="30" dirty="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2700" algn="ctr">
                        <a:lnSpc>
                          <a:spcPct val="100000"/>
                        </a:lnSpc>
                        <a:spcBef>
                          <a:spcPts val="0"/>
                        </a:spcBef>
                        <a:spcAft>
                          <a:spcPts val="0"/>
                        </a:spcAft>
                      </a:pPr>
                      <a:r>
                        <a:rPr lang="zh-CN" sz="1600" kern="100" spc="30">
                          <a:effectLst/>
                          <a:latin typeface="方正书宋简体"/>
                          <a:cs typeface="Times New Roman" panose="02020603050405020304"/>
                        </a:rPr>
                        <a:t>验收方式</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12700" algn="ctr">
                        <a:lnSpc>
                          <a:spcPct val="100000"/>
                        </a:lnSpc>
                        <a:spcBef>
                          <a:spcPts val="0"/>
                        </a:spcBef>
                        <a:spcAft>
                          <a:spcPts val="0"/>
                        </a:spcAft>
                      </a:pPr>
                      <a:r>
                        <a:rPr lang="zh-CN" sz="1600" kern="100" spc="30">
                          <a:effectLst/>
                          <a:latin typeface="方正书宋简体"/>
                          <a:cs typeface="Times New Roman" panose="02020603050405020304"/>
                        </a:rPr>
                        <a:t>结果</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14425">
                <a:tc rowSpan="3">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一、施工前检查</a:t>
                      </a:r>
                      <a:endParaRPr lang="zh-CN" sz="1600" kern="100" spc="30">
                        <a:effectLst/>
                        <a:latin typeface="方正书宋简体"/>
                        <a:cs typeface="Times New Roman" panose="02020603050405020304"/>
                      </a:endParaRPr>
                    </a:p>
                  </a:txBody>
                  <a:tcPr marL="17780" marR="177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en-US" sz="1600" kern="100" spc="30" dirty="0">
                          <a:effectLst/>
                          <a:latin typeface="方正书宋简体"/>
                          <a:cs typeface="Times New Roman" panose="02020603050405020304"/>
                        </a:rPr>
                        <a:t>1.</a:t>
                      </a:r>
                      <a:r>
                        <a:rPr lang="zh-CN" sz="1600" kern="100" spc="30" dirty="0">
                          <a:effectLst/>
                          <a:latin typeface="方正书宋简体"/>
                          <a:cs typeface="Times New Roman" panose="02020603050405020304"/>
                        </a:rPr>
                        <a:t>环境要求</a:t>
                      </a:r>
                      <a:endParaRPr lang="zh-CN" sz="1600" kern="100" spc="30" dirty="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dirty="0">
                          <a:effectLst/>
                          <a:latin typeface="方正书宋简体"/>
                          <a:cs typeface="Times New Roman" panose="02020603050405020304"/>
                        </a:rPr>
                        <a:t>（</a:t>
                      </a:r>
                      <a:r>
                        <a:rPr lang="en-US" sz="1600" kern="100" spc="30" dirty="0">
                          <a:effectLst/>
                          <a:latin typeface="方正书宋简体"/>
                          <a:cs typeface="Times New Roman" panose="02020603050405020304"/>
                        </a:rPr>
                        <a:t>1</a:t>
                      </a:r>
                      <a:r>
                        <a:rPr lang="zh-CN" sz="1600" kern="100" spc="30" dirty="0">
                          <a:effectLst/>
                          <a:latin typeface="方正书宋简体"/>
                          <a:cs typeface="Times New Roman" panose="02020603050405020304"/>
                        </a:rPr>
                        <a:t>）土建施工情况：地面、墙面、门、电源插座及接地装置；（</a:t>
                      </a:r>
                      <a:r>
                        <a:rPr lang="en-US" sz="1600" kern="100" spc="30" dirty="0">
                          <a:effectLst/>
                          <a:latin typeface="方正书宋简体"/>
                          <a:cs typeface="Times New Roman" panose="02020603050405020304"/>
                        </a:rPr>
                        <a:t>2</a:t>
                      </a:r>
                      <a:r>
                        <a:rPr lang="zh-CN" sz="1600" kern="100" spc="30" dirty="0">
                          <a:effectLst/>
                          <a:latin typeface="方正书宋简体"/>
                          <a:cs typeface="Times New Roman" panose="02020603050405020304"/>
                        </a:rPr>
                        <a:t>）土建工艺：机房面积、预留孔洞；（</a:t>
                      </a:r>
                      <a:r>
                        <a:rPr lang="en-US" sz="1600" kern="100" spc="30" dirty="0">
                          <a:effectLst/>
                          <a:latin typeface="方正书宋简体"/>
                          <a:cs typeface="Times New Roman" panose="02020603050405020304"/>
                        </a:rPr>
                        <a:t>3</a:t>
                      </a:r>
                      <a:r>
                        <a:rPr lang="zh-CN" sz="1600" kern="100" spc="30" dirty="0">
                          <a:effectLst/>
                          <a:latin typeface="方正书宋简体"/>
                          <a:cs typeface="Times New Roman" panose="02020603050405020304"/>
                        </a:rPr>
                        <a:t>）施工电源；（</a:t>
                      </a:r>
                      <a:r>
                        <a:rPr lang="en-US" sz="1600" kern="100" spc="30" dirty="0">
                          <a:effectLst/>
                          <a:latin typeface="方正书宋简体"/>
                          <a:cs typeface="Times New Roman" panose="02020603050405020304"/>
                        </a:rPr>
                        <a:t>4</a:t>
                      </a:r>
                      <a:r>
                        <a:rPr lang="zh-CN" sz="1600" kern="100" spc="30" dirty="0">
                          <a:effectLst/>
                          <a:latin typeface="方正书宋简体"/>
                          <a:cs typeface="Times New Roman" panose="02020603050405020304"/>
                        </a:rPr>
                        <a:t>）地板铺设；（</a:t>
                      </a:r>
                      <a:r>
                        <a:rPr lang="en-US" sz="1600" kern="100" spc="30" dirty="0">
                          <a:effectLst/>
                          <a:latin typeface="方正书宋简体"/>
                          <a:cs typeface="Times New Roman" panose="02020603050405020304"/>
                        </a:rPr>
                        <a:t>5</a:t>
                      </a:r>
                      <a:r>
                        <a:rPr lang="zh-CN" sz="1600" kern="100" spc="30" dirty="0">
                          <a:effectLst/>
                          <a:latin typeface="方正书宋简体"/>
                          <a:cs typeface="Times New Roman" panose="02020603050405020304"/>
                        </a:rPr>
                        <a:t>）建筑物入口设施检查</a:t>
                      </a:r>
                      <a:endParaRPr lang="zh-CN" sz="1600" kern="100" spc="30" dirty="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rowSpan="3">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施工前检查</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en-US" sz="1600" kern="100" spc="30">
                          <a:effectLst/>
                          <a:latin typeface="方正书宋简体"/>
                          <a:cs typeface="Times New Roman" panose="02020603050405020304"/>
                        </a:rPr>
                        <a:t> </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975360">
                <a:tc vMerge="1">
                  <a:tcPr/>
                </a:tc>
                <a:tc>
                  <a:txBody>
                    <a:bodyPr/>
                    <a:lstStyle/>
                    <a:p>
                      <a:pPr marL="6350" indent="97790" algn="just">
                        <a:lnSpc>
                          <a:spcPct val="100000"/>
                        </a:lnSpc>
                        <a:spcBef>
                          <a:spcPts val="0"/>
                        </a:spcBef>
                        <a:spcAft>
                          <a:spcPts val="0"/>
                        </a:spcAft>
                      </a:pPr>
                      <a:r>
                        <a:rPr lang="en-US" sz="1600" kern="100" spc="30" dirty="0">
                          <a:effectLst/>
                          <a:latin typeface="方正书宋简体"/>
                          <a:cs typeface="Times New Roman" panose="02020603050405020304"/>
                        </a:rPr>
                        <a:t>2.</a:t>
                      </a:r>
                      <a:r>
                        <a:rPr lang="zh-CN" sz="1600" kern="100" spc="30" dirty="0">
                          <a:effectLst/>
                          <a:latin typeface="方正书宋简体"/>
                          <a:cs typeface="Times New Roman" panose="02020603050405020304"/>
                        </a:rPr>
                        <a:t>器材检验</a:t>
                      </a:r>
                      <a:endParaRPr lang="zh-CN" sz="1600" kern="100" spc="30" dirty="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dirty="0">
                          <a:effectLst/>
                          <a:latin typeface="方正书宋简体"/>
                          <a:cs typeface="Times New Roman" panose="02020603050405020304"/>
                        </a:rPr>
                        <a:t>（</a:t>
                      </a:r>
                      <a:r>
                        <a:rPr lang="en-US" sz="1600" kern="100" spc="30" dirty="0">
                          <a:effectLst/>
                          <a:latin typeface="方正书宋简体"/>
                          <a:cs typeface="Times New Roman" panose="02020603050405020304"/>
                        </a:rPr>
                        <a:t>1</a:t>
                      </a:r>
                      <a:r>
                        <a:rPr lang="zh-CN" sz="1600" kern="100" spc="30" dirty="0">
                          <a:effectLst/>
                          <a:latin typeface="方正书宋简体"/>
                          <a:cs typeface="Times New Roman" panose="02020603050405020304"/>
                        </a:rPr>
                        <a:t>）外观检查；（</a:t>
                      </a:r>
                      <a:r>
                        <a:rPr lang="en-US" sz="1600" kern="100" spc="30" dirty="0">
                          <a:effectLst/>
                          <a:latin typeface="方正书宋简体"/>
                          <a:cs typeface="Times New Roman" panose="02020603050405020304"/>
                        </a:rPr>
                        <a:t>2</a:t>
                      </a:r>
                      <a:r>
                        <a:rPr lang="zh-CN" sz="1600" kern="100" spc="30" dirty="0">
                          <a:effectLst/>
                          <a:latin typeface="方正书宋简体"/>
                          <a:cs typeface="Times New Roman" panose="02020603050405020304"/>
                        </a:rPr>
                        <a:t>）型式、规格、数量；（</a:t>
                      </a:r>
                      <a:r>
                        <a:rPr lang="en-US" sz="1600" kern="100" spc="30" dirty="0">
                          <a:effectLst/>
                          <a:latin typeface="方正书宋简体"/>
                          <a:cs typeface="Times New Roman" panose="02020603050405020304"/>
                        </a:rPr>
                        <a:t>3</a:t>
                      </a:r>
                      <a:r>
                        <a:rPr lang="zh-CN" sz="1600" kern="100" spc="30" dirty="0">
                          <a:effectLst/>
                          <a:latin typeface="方正书宋简体"/>
                          <a:cs typeface="Times New Roman" panose="02020603050405020304"/>
                        </a:rPr>
                        <a:t>）电缆及连接器件电气特性测试；（</a:t>
                      </a:r>
                      <a:r>
                        <a:rPr lang="en-US" sz="1600" kern="100" spc="30" dirty="0">
                          <a:effectLst/>
                          <a:latin typeface="方正书宋简体"/>
                          <a:cs typeface="Times New Roman" panose="02020603050405020304"/>
                        </a:rPr>
                        <a:t>4</a:t>
                      </a:r>
                      <a:r>
                        <a:rPr lang="zh-CN" sz="1600" kern="100" spc="30" dirty="0">
                          <a:effectLst/>
                          <a:latin typeface="方正书宋简体"/>
                          <a:cs typeface="Times New Roman" panose="02020603050405020304"/>
                        </a:rPr>
                        <a:t>）光纤及连接器件特性测试；（</a:t>
                      </a:r>
                      <a:r>
                        <a:rPr lang="en-US" sz="1600" kern="100" spc="30" dirty="0">
                          <a:effectLst/>
                          <a:latin typeface="方正书宋简体"/>
                          <a:cs typeface="Times New Roman" panose="02020603050405020304"/>
                        </a:rPr>
                        <a:t>5</a:t>
                      </a:r>
                      <a:r>
                        <a:rPr lang="zh-CN" sz="1600" kern="100" spc="30" dirty="0">
                          <a:effectLst/>
                          <a:latin typeface="方正书宋简体"/>
                          <a:cs typeface="Times New Roman" panose="02020603050405020304"/>
                        </a:rPr>
                        <a:t>）测试仪表和工具的检验</a:t>
                      </a:r>
                      <a:endParaRPr lang="zh-CN" sz="1600" kern="100" spc="30" dirty="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vMerge="1">
                  <a:tcPr/>
                </a:tc>
                <a:tc>
                  <a:txBody>
                    <a:bodyPr/>
                    <a:lstStyle/>
                    <a:p>
                      <a:pPr marL="6350" indent="97790" algn="just">
                        <a:lnSpc>
                          <a:spcPct val="100000"/>
                        </a:lnSpc>
                        <a:spcBef>
                          <a:spcPts val="0"/>
                        </a:spcBef>
                        <a:spcAft>
                          <a:spcPts val="0"/>
                        </a:spcAft>
                      </a:pPr>
                      <a:r>
                        <a:rPr lang="en-US" sz="1600" kern="100" spc="30">
                          <a:effectLst/>
                          <a:latin typeface="方正书宋简体"/>
                          <a:cs typeface="Times New Roman" panose="02020603050405020304"/>
                        </a:rPr>
                        <a:t> </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87680">
                <a:tc vMerge="1">
                  <a:tcPr/>
                </a:tc>
                <a:tc>
                  <a:txBody>
                    <a:bodyPr/>
                    <a:lstStyle/>
                    <a:p>
                      <a:pPr marL="6350" indent="97790" algn="just">
                        <a:lnSpc>
                          <a:spcPct val="100000"/>
                        </a:lnSpc>
                        <a:spcBef>
                          <a:spcPts val="0"/>
                        </a:spcBef>
                        <a:spcAft>
                          <a:spcPts val="0"/>
                        </a:spcAft>
                      </a:pPr>
                      <a:r>
                        <a:rPr lang="en-US" sz="1600" kern="100" spc="30" dirty="0">
                          <a:effectLst/>
                          <a:latin typeface="方正书宋简体"/>
                          <a:cs typeface="Times New Roman" panose="02020603050405020304"/>
                        </a:rPr>
                        <a:t>3.</a:t>
                      </a:r>
                      <a:r>
                        <a:rPr lang="zh-CN" sz="1600" kern="100" spc="30" dirty="0">
                          <a:effectLst/>
                          <a:latin typeface="方正书宋简体"/>
                          <a:cs typeface="Times New Roman" panose="02020603050405020304"/>
                        </a:rPr>
                        <a:t>安全、防火要求</a:t>
                      </a:r>
                      <a:endParaRPr lang="zh-CN" sz="1600" kern="100" spc="30" dirty="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dirty="0">
                          <a:effectLst/>
                          <a:latin typeface="方正书宋简体"/>
                          <a:cs typeface="Times New Roman" panose="02020603050405020304"/>
                        </a:rPr>
                        <a:t>（</a:t>
                      </a:r>
                      <a:r>
                        <a:rPr lang="en-US" sz="1600" kern="100" spc="30" dirty="0">
                          <a:effectLst/>
                          <a:latin typeface="方正书宋简体"/>
                          <a:cs typeface="Times New Roman" panose="02020603050405020304"/>
                        </a:rPr>
                        <a:t>1</a:t>
                      </a:r>
                      <a:r>
                        <a:rPr lang="zh-CN" sz="1600" kern="100" spc="30" dirty="0">
                          <a:effectLst/>
                          <a:latin typeface="方正书宋简体"/>
                          <a:cs typeface="Times New Roman" panose="02020603050405020304"/>
                        </a:rPr>
                        <a:t>）消防器材；（</a:t>
                      </a:r>
                      <a:r>
                        <a:rPr lang="en-US" sz="1600" kern="100" spc="30" dirty="0">
                          <a:effectLst/>
                          <a:latin typeface="方正书宋简体"/>
                          <a:cs typeface="Times New Roman" panose="02020603050405020304"/>
                        </a:rPr>
                        <a:t>2</a:t>
                      </a:r>
                      <a:r>
                        <a:rPr lang="zh-CN" sz="1600" kern="100" spc="30" dirty="0">
                          <a:effectLst/>
                          <a:latin typeface="方正书宋简体"/>
                          <a:cs typeface="Times New Roman" panose="02020603050405020304"/>
                        </a:rPr>
                        <a:t>）危险物的堆放；（</a:t>
                      </a:r>
                      <a:r>
                        <a:rPr lang="en-US" sz="1600" kern="100" spc="30" dirty="0">
                          <a:effectLst/>
                          <a:latin typeface="方正书宋简体"/>
                          <a:cs typeface="Times New Roman" panose="02020603050405020304"/>
                        </a:rPr>
                        <a:t>3</a:t>
                      </a:r>
                      <a:r>
                        <a:rPr lang="zh-CN" sz="1600" kern="100" spc="30" dirty="0">
                          <a:effectLst/>
                          <a:latin typeface="方正书宋简体"/>
                          <a:cs typeface="Times New Roman" panose="02020603050405020304"/>
                        </a:rPr>
                        <a:t>）预留孔洞防火措施</a:t>
                      </a:r>
                      <a:endParaRPr lang="zh-CN" sz="1600" kern="100" spc="30" dirty="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vMerge="1">
                  <a:tcPr/>
                </a:tc>
                <a:tc>
                  <a:txBody>
                    <a:bodyPr/>
                    <a:lstStyle/>
                    <a:p>
                      <a:pPr marL="6350" indent="97790" algn="just">
                        <a:lnSpc>
                          <a:spcPct val="100000"/>
                        </a:lnSpc>
                        <a:spcBef>
                          <a:spcPts val="0"/>
                        </a:spcBef>
                        <a:spcAft>
                          <a:spcPts val="0"/>
                        </a:spcAft>
                      </a:pPr>
                      <a:r>
                        <a:rPr lang="en-US" sz="1600" kern="100" spc="30">
                          <a:effectLst/>
                          <a:latin typeface="方正书宋简体"/>
                          <a:cs typeface="Times New Roman" panose="02020603050405020304"/>
                        </a:rPr>
                        <a:t> </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975360">
                <a:tc rowSpan="2">
                  <a:txBody>
                    <a:bodyPr/>
                    <a:lstStyle/>
                    <a:p>
                      <a:pPr marL="6350" indent="97790" algn="just">
                        <a:lnSpc>
                          <a:spcPct val="100000"/>
                        </a:lnSpc>
                        <a:spcBef>
                          <a:spcPts val="0"/>
                        </a:spcBef>
                        <a:spcAft>
                          <a:spcPts val="0"/>
                        </a:spcAft>
                      </a:pPr>
                      <a:r>
                        <a:rPr lang="zh-CN" sz="1600" kern="100" spc="30" dirty="0">
                          <a:effectLst/>
                          <a:latin typeface="方正书宋简体"/>
                          <a:cs typeface="Times New Roman" panose="02020603050405020304"/>
                        </a:rPr>
                        <a:t>二、设备安装</a:t>
                      </a:r>
                      <a:endParaRPr lang="zh-CN" sz="1600" kern="100" spc="30" dirty="0">
                        <a:effectLst/>
                        <a:latin typeface="方正书宋简体"/>
                        <a:cs typeface="Times New Roman" panose="02020603050405020304"/>
                      </a:endParaRPr>
                    </a:p>
                  </a:txBody>
                  <a:tcPr marL="17780" marR="177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en-US" sz="1600" kern="100" spc="30" dirty="0">
                          <a:effectLst/>
                          <a:latin typeface="方正书宋简体"/>
                          <a:cs typeface="Times New Roman" panose="02020603050405020304"/>
                        </a:rPr>
                        <a:t>1.</a:t>
                      </a:r>
                      <a:r>
                        <a:rPr lang="zh-CN" sz="1600" kern="100" spc="30" dirty="0">
                          <a:effectLst/>
                          <a:latin typeface="方正书宋简体"/>
                          <a:cs typeface="Times New Roman" panose="02020603050405020304"/>
                        </a:rPr>
                        <a:t>电信间、设备间、设备机柜、机架</a:t>
                      </a:r>
                      <a:endParaRPr lang="zh-CN" sz="1600" kern="100" spc="30" dirty="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dirty="0">
                          <a:effectLst/>
                          <a:latin typeface="方正书宋简体"/>
                          <a:cs typeface="Times New Roman" panose="02020603050405020304"/>
                        </a:rPr>
                        <a:t>（</a:t>
                      </a:r>
                      <a:r>
                        <a:rPr lang="en-US" sz="1600" kern="100" spc="30" dirty="0">
                          <a:effectLst/>
                          <a:latin typeface="方正书宋简体"/>
                          <a:cs typeface="Times New Roman" panose="02020603050405020304"/>
                        </a:rPr>
                        <a:t>1</a:t>
                      </a:r>
                      <a:r>
                        <a:rPr lang="zh-CN" sz="1600" kern="100" spc="30" dirty="0">
                          <a:effectLst/>
                          <a:latin typeface="方正书宋简体"/>
                          <a:cs typeface="Times New Roman" panose="02020603050405020304"/>
                        </a:rPr>
                        <a:t>）规格、外观；（</a:t>
                      </a:r>
                      <a:r>
                        <a:rPr lang="en-US" sz="1600" kern="100" spc="30" dirty="0">
                          <a:effectLst/>
                          <a:latin typeface="方正书宋简体"/>
                          <a:cs typeface="Times New Roman" panose="02020603050405020304"/>
                        </a:rPr>
                        <a:t>2</a:t>
                      </a:r>
                      <a:r>
                        <a:rPr lang="zh-CN" sz="1600" kern="100" spc="30" dirty="0">
                          <a:effectLst/>
                          <a:latin typeface="方正书宋简体"/>
                          <a:cs typeface="Times New Roman" panose="02020603050405020304"/>
                        </a:rPr>
                        <a:t>）安装垂直、水平度；（</a:t>
                      </a:r>
                      <a:r>
                        <a:rPr lang="en-US" sz="1600" kern="100" spc="30" dirty="0">
                          <a:effectLst/>
                          <a:latin typeface="方正书宋简体"/>
                          <a:cs typeface="Times New Roman" panose="02020603050405020304"/>
                        </a:rPr>
                        <a:t>3</a:t>
                      </a:r>
                      <a:r>
                        <a:rPr lang="zh-CN" sz="1600" kern="100" spc="30" dirty="0">
                          <a:effectLst/>
                          <a:latin typeface="方正书宋简体"/>
                          <a:cs typeface="Times New Roman" panose="02020603050405020304"/>
                        </a:rPr>
                        <a:t>）油漆不得脱落，标志完整齐全；（</a:t>
                      </a:r>
                      <a:r>
                        <a:rPr lang="en-US" sz="1600" kern="100" spc="30" dirty="0">
                          <a:effectLst/>
                          <a:latin typeface="方正书宋简体"/>
                          <a:cs typeface="Times New Roman" panose="02020603050405020304"/>
                        </a:rPr>
                        <a:t>4</a:t>
                      </a:r>
                      <a:r>
                        <a:rPr lang="zh-CN" sz="1600" kern="100" spc="30" dirty="0">
                          <a:effectLst/>
                          <a:latin typeface="方正书宋简体"/>
                          <a:cs typeface="Times New Roman" panose="02020603050405020304"/>
                        </a:rPr>
                        <a:t>）各种螺丝必须紧固；（</a:t>
                      </a:r>
                      <a:r>
                        <a:rPr lang="en-US" sz="1600" kern="100" spc="30" dirty="0">
                          <a:effectLst/>
                          <a:latin typeface="方正书宋简体"/>
                          <a:cs typeface="Times New Roman" panose="02020603050405020304"/>
                        </a:rPr>
                        <a:t>5</a:t>
                      </a:r>
                      <a:r>
                        <a:rPr lang="zh-CN" sz="1600" kern="100" spc="30" dirty="0">
                          <a:effectLst/>
                          <a:latin typeface="方正书宋简体"/>
                          <a:cs typeface="Times New Roman" panose="02020603050405020304"/>
                        </a:rPr>
                        <a:t>）抗震加固措施；（</a:t>
                      </a:r>
                      <a:r>
                        <a:rPr lang="en-US" sz="1600" kern="100" spc="30" dirty="0">
                          <a:effectLst/>
                          <a:latin typeface="方正书宋简体"/>
                          <a:cs typeface="Times New Roman" panose="02020603050405020304"/>
                        </a:rPr>
                        <a:t>6</a:t>
                      </a:r>
                      <a:r>
                        <a:rPr lang="zh-CN" sz="1600" kern="100" spc="30" dirty="0">
                          <a:effectLst/>
                          <a:latin typeface="方正书宋简体"/>
                          <a:cs typeface="Times New Roman" panose="02020603050405020304"/>
                        </a:rPr>
                        <a:t>）接地措施</a:t>
                      </a:r>
                      <a:endParaRPr lang="zh-CN" sz="1600" kern="100" spc="30" dirty="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rowSpan="2">
                  <a:txBody>
                    <a:bodyPr/>
                    <a:lstStyle/>
                    <a:p>
                      <a:pPr marL="6350" indent="97790" algn="just">
                        <a:lnSpc>
                          <a:spcPct val="100000"/>
                        </a:lnSpc>
                        <a:spcBef>
                          <a:spcPts val="0"/>
                        </a:spcBef>
                        <a:spcAft>
                          <a:spcPts val="0"/>
                        </a:spcAft>
                      </a:pPr>
                      <a:r>
                        <a:rPr lang="zh-CN" sz="1600" kern="100" spc="30" dirty="0">
                          <a:effectLst/>
                          <a:latin typeface="方正书宋简体"/>
                          <a:cs typeface="Times New Roman" panose="02020603050405020304"/>
                        </a:rPr>
                        <a:t>随工检验</a:t>
                      </a:r>
                      <a:endParaRPr lang="zh-CN" sz="1600" kern="100" spc="30" dirty="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en-US" sz="1600" kern="100" spc="30">
                          <a:effectLst/>
                          <a:latin typeface="方正书宋简体"/>
                          <a:cs typeface="Times New Roman" panose="02020603050405020304"/>
                        </a:rPr>
                        <a:t> </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891540">
                <a:tc vMerge="1">
                  <a:tcPr/>
                </a:tc>
                <a:tc>
                  <a:txBody>
                    <a:bodyPr/>
                    <a:lstStyle/>
                    <a:p>
                      <a:pPr marL="6350" indent="97790" algn="just">
                        <a:lnSpc>
                          <a:spcPct val="100000"/>
                        </a:lnSpc>
                        <a:spcBef>
                          <a:spcPts val="0"/>
                        </a:spcBef>
                        <a:spcAft>
                          <a:spcPts val="0"/>
                        </a:spcAft>
                      </a:pPr>
                      <a:r>
                        <a:rPr lang="en-US" sz="1600" kern="100" spc="30">
                          <a:effectLst/>
                          <a:latin typeface="方正书宋简体"/>
                          <a:cs typeface="Times New Roman" panose="02020603050405020304"/>
                        </a:rPr>
                        <a:t>2.</a:t>
                      </a:r>
                      <a:r>
                        <a:rPr lang="zh-CN" sz="1600" kern="100" spc="30">
                          <a:effectLst/>
                          <a:latin typeface="方正书宋简体"/>
                          <a:cs typeface="Times New Roman" panose="02020603050405020304"/>
                        </a:rPr>
                        <a:t>配线模块及</a:t>
                      </a:r>
                      <a:r>
                        <a:rPr lang="en-US" sz="1600" kern="100" spc="30">
                          <a:effectLst/>
                          <a:latin typeface="方正书宋简体"/>
                          <a:cs typeface="Times New Roman" panose="02020603050405020304"/>
                        </a:rPr>
                        <a:t>8</a:t>
                      </a:r>
                      <a:r>
                        <a:rPr lang="zh-CN" sz="1600" kern="100" spc="30">
                          <a:effectLst/>
                          <a:latin typeface="方正书宋简体"/>
                          <a:cs typeface="Times New Roman" panose="02020603050405020304"/>
                        </a:rPr>
                        <a:t>位模块式通用插座</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dirty="0">
                          <a:effectLst/>
                          <a:latin typeface="方正书宋简体"/>
                          <a:cs typeface="Times New Roman" panose="02020603050405020304"/>
                        </a:rPr>
                        <a:t>（</a:t>
                      </a:r>
                      <a:r>
                        <a:rPr lang="en-US" sz="1600" kern="100" spc="30" dirty="0">
                          <a:effectLst/>
                          <a:latin typeface="方正书宋简体"/>
                          <a:cs typeface="Times New Roman" panose="02020603050405020304"/>
                        </a:rPr>
                        <a:t>1</a:t>
                      </a:r>
                      <a:r>
                        <a:rPr lang="zh-CN" sz="1600" kern="100" spc="30" dirty="0">
                          <a:effectLst/>
                          <a:latin typeface="方正书宋简体"/>
                          <a:cs typeface="Times New Roman" panose="02020603050405020304"/>
                        </a:rPr>
                        <a:t>）规格、位置、质量；（</a:t>
                      </a:r>
                      <a:r>
                        <a:rPr lang="en-US" sz="1600" kern="100" spc="30" dirty="0">
                          <a:effectLst/>
                          <a:latin typeface="方正书宋简体"/>
                          <a:cs typeface="Times New Roman" panose="02020603050405020304"/>
                        </a:rPr>
                        <a:t>2</a:t>
                      </a:r>
                      <a:r>
                        <a:rPr lang="zh-CN" sz="1600" kern="100" spc="30" dirty="0">
                          <a:effectLst/>
                          <a:latin typeface="方正书宋简体"/>
                          <a:cs typeface="Times New Roman" panose="02020603050405020304"/>
                        </a:rPr>
                        <a:t>）各种螺丝必须拧紧；（</a:t>
                      </a:r>
                      <a:r>
                        <a:rPr lang="en-US" sz="1600" kern="100" spc="30" dirty="0">
                          <a:effectLst/>
                          <a:latin typeface="方正书宋简体"/>
                          <a:cs typeface="Times New Roman" panose="02020603050405020304"/>
                        </a:rPr>
                        <a:t>3</a:t>
                      </a:r>
                      <a:r>
                        <a:rPr lang="zh-CN" sz="1600" kern="100" spc="30" dirty="0">
                          <a:effectLst/>
                          <a:latin typeface="方正书宋简体"/>
                          <a:cs typeface="Times New Roman" panose="02020603050405020304"/>
                        </a:rPr>
                        <a:t>）标志齐全；（</a:t>
                      </a:r>
                      <a:r>
                        <a:rPr lang="en-US" sz="1600" kern="100" spc="30" dirty="0">
                          <a:effectLst/>
                          <a:latin typeface="方正书宋简体"/>
                          <a:cs typeface="Times New Roman" panose="02020603050405020304"/>
                        </a:rPr>
                        <a:t>4</a:t>
                      </a:r>
                      <a:r>
                        <a:rPr lang="zh-CN" sz="1600" kern="100" spc="30" dirty="0">
                          <a:effectLst/>
                          <a:latin typeface="方正书宋简体"/>
                          <a:cs typeface="Times New Roman" panose="02020603050405020304"/>
                        </a:rPr>
                        <a:t>）安装符合工艺要求；（</a:t>
                      </a:r>
                      <a:r>
                        <a:rPr lang="en-US" sz="1600" kern="100" spc="30" dirty="0">
                          <a:effectLst/>
                          <a:latin typeface="方正书宋简体"/>
                          <a:cs typeface="Times New Roman" panose="02020603050405020304"/>
                        </a:rPr>
                        <a:t>5</a:t>
                      </a:r>
                      <a:r>
                        <a:rPr lang="zh-CN" sz="1600" kern="100" spc="30" dirty="0">
                          <a:effectLst/>
                          <a:latin typeface="方正书宋简体"/>
                          <a:cs typeface="Times New Roman" panose="02020603050405020304"/>
                        </a:rPr>
                        <a:t>）屏蔽层可靠连接</a:t>
                      </a:r>
                      <a:endParaRPr lang="zh-CN" sz="1600" kern="100" spc="30" dirty="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vMerge="1">
                  <a:tcPr/>
                </a:tc>
                <a:tc>
                  <a:txBody>
                    <a:bodyPr/>
                    <a:lstStyle/>
                    <a:p>
                      <a:pPr marL="6350" indent="97790" algn="just">
                        <a:lnSpc>
                          <a:spcPct val="100000"/>
                        </a:lnSpc>
                        <a:spcBef>
                          <a:spcPts val="0"/>
                        </a:spcBef>
                        <a:spcAft>
                          <a:spcPts val="0"/>
                        </a:spcAft>
                      </a:pPr>
                      <a:r>
                        <a:rPr lang="en-US" sz="1600" kern="10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3" name="矩形 2"/>
          <p:cNvSpPr/>
          <p:nvPr/>
        </p:nvSpPr>
        <p:spPr>
          <a:xfrm>
            <a:off x="3071664" y="1180783"/>
            <a:ext cx="5618358" cy="398780"/>
          </a:xfrm>
          <a:prstGeom prst="rect">
            <a:avLst/>
          </a:prstGeom>
        </p:spPr>
        <p:txBody>
          <a:bodyPr wrap="square">
            <a:spAutoFit/>
          </a:bodyPr>
          <a:lstStyle/>
          <a:p>
            <a:r>
              <a:rPr lang="zh-CN" altLang="zh-CN" kern="100" spc="30" dirty="0" smtClean="0">
                <a:ea typeface="方正书宋简体"/>
                <a:cs typeface="Times New Roman" panose="02020603050405020304"/>
              </a:rPr>
              <a:t>表</a:t>
            </a:r>
            <a:r>
              <a:rPr lang="en-US" altLang="zh-CN" kern="100" spc="30" dirty="0" smtClean="0">
                <a:ea typeface="方正书宋简体"/>
                <a:cs typeface="Times New Roman" panose="02020603050405020304"/>
              </a:rPr>
              <a:t>16</a:t>
            </a:r>
            <a:r>
              <a:rPr lang="en-US" altLang="zh-CN" kern="100" spc="30" dirty="0" smtClean="0">
                <a:latin typeface="方正书宋简体"/>
                <a:cs typeface="TimesNewRomanPSMT"/>
              </a:rPr>
              <a:t>-1  </a:t>
            </a:r>
            <a:r>
              <a:rPr lang="zh-CN" altLang="zh-CN" kern="100" spc="30" dirty="0">
                <a:ea typeface="方正书宋简体"/>
                <a:cs typeface="Times New Roman" panose="02020603050405020304"/>
              </a:rPr>
              <a:t>综合布线系统工程检验项目及内容</a:t>
            </a: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p:nvPr/>
        </p:nvSpPr>
        <p:spPr bwMode="auto">
          <a:xfrm>
            <a:off x="2927648" y="260350"/>
            <a:ext cx="727280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16</a:t>
            </a:r>
            <a:r>
              <a:rPr lang="zh-CN" altLang="zh-CN" sz="3200" b="1" dirty="0" smtClean="0"/>
              <a:t>.</a:t>
            </a:r>
            <a:r>
              <a:rPr lang="zh-CN" altLang="zh-CN" sz="3200" b="1" dirty="0"/>
              <a:t>2.4  物理验收</a:t>
            </a:r>
            <a:endParaRPr lang="zh-CN" altLang="zh-CN" sz="3200" b="1" dirty="0"/>
          </a:p>
        </p:txBody>
      </p:sp>
      <p:sp>
        <p:nvSpPr>
          <p:cNvPr id="3" name="矩形 2"/>
          <p:cNvSpPr/>
          <p:nvPr/>
        </p:nvSpPr>
        <p:spPr>
          <a:xfrm>
            <a:off x="3071664" y="1180783"/>
            <a:ext cx="5618358" cy="398780"/>
          </a:xfrm>
          <a:prstGeom prst="rect">
            <a:avLst/>
          </a:prstGeom>
        </p:spPr>
        <p:txBody>
          <a:bodyPr wrap="square">
            <a:spAutoFit/>
          </a:bodyPr>
          <a:lstStyle/>
          <a:p>
            <a:r>
              <a:rPr lang="zh-CN" altLang="zh-CN" kern="100" spc="30" dirty="0" smtClean="0">
                <a:ea typeface="方正书宋简体"/>
                <a:cs typeface="Times New Roman" panose="02020603050405020304"/>
              </a:rPr>
              <a:t>表</a:t>
            </a:r>
            <a:r>
              <a:rPr lang="en-US" altLang="zh-CN" kern="100" spc="30" dirty="0" smtClean="0">
                <a:ea typeface="方正书宋简体"/>
                <a:cs typeface="Times New Roman" panose="02020603050405020304"/>
              </a:rPr>
              <a:t>16</a:t>
            </a:r>
            <a:r>
              <a:rPr lang="en-US" altLang="zh-CN" kern="100" spc="30" dirty="0" smtClean="0">
                <a:latin typeface="方正书宋简体"/>
                <a:cs typeface="TimesNewRomanPSMT"/>
              </a:rPr>
              <a:t>-1  </a:t>
            </a:r>
            <a:r>
              <a:rPr lang="zh-CN" altLang="zh-CN" kern="100" spc="30" dirty="0">
                <a:ea typeface="方正书宋简体"/>
                <a:cs typeface="Times New Roman" panose="02020603050405020304"/>
              </a:rPr>
              <a:t>综合布线系统工程检验项目及内容</a:t>
            </a:r>
            <a:endParaRPr lang="zh-CN" altLang="en-US" dirty="0"/>
          </a:p>
        </p:txBody>
      </p:sp>
      <p:graphicFrame>
        <p:nvGraphicFramePr>
          <p:cNvPr id="4" name="表格 3"/>
          <p:cNvGraphicFramePr>
            <a:graphicFrameLocks noGrp="1"/>
          </p:cNvGraphicFramePr>
          <p:nvPr/>
        </p:nvGraphicFramePr>
        <p:xfrm>
          <a:off x="1919534" y="1580894"/>
          <a:ext cx="8280400" cy="5155565"/>
        </p:xfrm>
        <a:graphic>
          <a:graphicData uri="http://schemas.openxmlformats.org/drawingml/2006/table">
            <a:tbl>
              <a:tblPr firstRow="1" firstCol="1" lastRow="1" lastCol="1" bandRow="1" bandCol="1"/>
              <a:tblGrid>
                <a:gridCol w="1080135"/>
                <a:gridCol w="1944370"/>
                <a:gridCol w="3959860"/>
                <a:gridCol w="1296035"/>
              </a:tblGrid>
              <a:tr h="888802">
                <a:tc rowSpan="2">
                  <a:txBody>
                    <a:bodyPr/>
                    <a:lstStyle/>
                    <a:p>
                      <a:pPr marL="6350" indent="97790" algn="just">
                        <a:lnSpc>
                          <a:spcPct val="100000"/>
                        </a:lnSpc>
                        <a:spcBef>
                          <a:spcPts val="0"/>
                        </a:spcBef>
                        <a:spcAft>
                          <a:spcPts val="0"/>
                        </a:spcAft>
                      </a:pPr>
                      <a:r>
                        <a:rPr lang="zh-CN" sz="1600" kern="100" spc="30" dirty="0">
                          <a:effectLst/>
                          <a:latin typeface="方正书宋简体"/>
                          <a:cs typeface="Times New Roman" panose="02020603050405020304"/>
                        </a:rPr>
                        <a:t>三、电、光缆布放（楼内）</a:t>
                      </a:r>
                      <a:endParaRPr lang="zh-CN" sz="1600" kern="100" spc="30" dirty="0">
                        <a:effectLst/>
                        <a:latin typeface="方正书宋简体"/>
                        <a:cs typeface="Times New Roman" panose="02020603050405020304"/>
                      </a:endParaRPr>
                    </a:p>
                  </a:txBody>
                  <a:tcPr marL="17780" marR="177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en-US" sz="1600" kern="100" spc="30" dirty="0">
                          <a:effectLst/>
                          <a:latin typeface="方正书宋简体"/>
                          <a:cs typeface="Times New Roman" panose="02020603050405020304"/>
                        </a:rPr>
                        <a:t>1.</a:t>
                      </a:r>
                      <a:r>
                        <a:rPr lang="zh-CN" sz="1600" kern="100" spc="30" dirty="0">
                          <a:effectLst/>
                          <a:latin typeface="方正书宋简体"/>
                          <a:cs typeface="Times New Roman" panose="02020603050405020304"/>
                        </a:rPr>
                        <a:t>电缆桥架及线槽布放</a:t>
                      </a:r>
                      <a:endParaRPr lang="zh-CN" sz="1600" kern="100" spc="30" dirty="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a:t>
                      </a:r>
                      <a:r>
                        <a:rPr lang="en-US" sz="1600" kern="100" spc="30">
                          <a:effectLst/>
                          <a:latin typeface="方正书宋简体"/>
                          <a:cs typeface="Times New Roman" panose="02020603050405020304"/>
                        </a:rPr>
                        <a:t>1</a:t>
                      </a:r>
                      <a:r>
                        <a:rPr lang="zh-CN" sz="1600" kern="100" spc="30">
                          <a:effectLst/>
                          <a:latin typeface="方正书宋简体"/>
                          <a:cs typeface="Times New Roman" panose="02020603050405020304"/>
                        </a:rPr>
                        <a:t>）安装位置准确；（</a:t>
                      </a:r>
                      <a:r>
                        <a:rPr lang="en-US" sz="1600" kern="100" spc="30">
                          <a:effectLst/>
                          <a:latin typeface="方正书宋简体"/>
                          <a:cs typeface="Times New Roman" panose="02020603050405020304"/>
                        </a:rPr>
                        <a:t>2</a:t>
                      </a:r>
                      <a:r>
                        <a:rPr lang="zh-CN" sz="1600" kern="100" spc="30">
                          <a:effectLst/>
                          <a:latin typeface="方正书宋简体"/>
                          <a:cs typeface="Times New Roman" panose="02020603050405020304"/>
                        </a:rPr>
                        <a:t>）安装符合工艺要求；</a:t>
                      </a:r>
                      <a:endParaRPr lang="zh-CN" sz="1600" kern="100" spc="30">
                        <a:effectLst/>
                        <a:latin typeface="方正书宋简体"/>
                        <a:cs typeface="Times New Roman" panose="02020603050405020304"/>
                      </a:endParaRPr>
                    </a:p>
                    <a:p>
                      <a:pPr marL="6350" indent="97790" algn="just">
                        <a:lnSpc>
                          <a:spcPct val="100000"/>
                        </a:lnSpc>
                        <a:spcBef>
                          <a:spcPts val="0"/>
                        </a:spcBef>
                        <a:spcAft>
                          <a:spcPts val="0"/>
                        </a:spcAft>
                      </a:pPr>
                      <a:r>
                        <a:rPr lang="zh-CN" sz="1600" kern="100" spc="30">
                          <a:effectLst/>
                          <a:latin typeface="方正书宋简体"/>
                          <a:cs typeface="Times New Roman" panose="02020603050405020304"/>
                        </a:rPr>
                        <a:t>（</a:t>
                      </a:r>
                      <a:r>
                        <a:rPr lang="en-US" sz="1600" kern="100" spc="30">
                          <a:effectLst/>
                          <a:latin typeface="方正书宋简体"/>
                          <a:cs typeface="Times New Roman" panose="02020603050405020304"/>
                        </a:rPr>
                        <a:t>3</a:t>
                      </a:r>
                      <a:r>
                        <a:rPr lang="zh-CN" sz="1600" kern="100" spc="30">
                          <a:effectLst/>
                          <a:latin typeface="方正书宋简体"/>
                          <a:cs typeface="Times New Roman" panose="02020603050405020304"/>
                        </a:rPr>
                        <a:t>）符合布放缆线工艺要求；（</a:t>
                      </a:r>
                      <a:r>
                        <a:rPr lang="en-US" sz="1600" kern="100" spc="30">
                          <a:effectLst/>
                          <a:latin typeface="方正书宋简体"/>
                          <a:cs typeface="Times New Roman" panose="02020603050405020304"/>
                        </a:rPr>
                        <a:t>4</a:t>
                      </a:r>
                      <a:r>
                        <a:rPr lang="zh-CN" sz="1600" kern="100" spc="30">
                          <a:effectLst/>
                          <a:latin typeface="方正书宋简体"/>
                          <a:cs typeface="Times New Roman" panose="02020603050405020304"/>
                        </a:rPr>
                        <a:t>）接地</a:t>
                      </a:r>
                      <a:endParaRPr lang="zh-CN" sz="1600" kern="100" spc="3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en-US" sz="1600" kern="100" spc="30">
                          <a:effectLst/>
                          <a:latin typeface="方正书宋简体"/>
                          <a:cs typeface="Times New Roman" panose="02020603050405020304"/>
                        </a:rPr>
                        <a:t> </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39937">
                <a:tc vMerge="1">
                  <a:tcPr/>
                </a:tc>
                <a:tc>
                  <a:txBody>
                    <a:bodyPr/>
                    <a:lstStyle/>
                    <a:p>
                      <a:pPr marL="6350" indent="97790" algn="just">
                        <a:lnSpc>
                          <a:spcPct val="100000"/>
                        </a:lnSpc>
                        <a:spcBef>
                          <a:spcPts val="0"/>
                        </a:spcBef>
                        <a:spcAft>
                          <a:spcPts val="0"/>
                        </a:spcAft>
                      </a:pPr>
                      <a:r>
                        <a:rPr lang="en-US" sz="1600" kern="100" spc="30">
                          <a:effectLst/>
                          <a:latin typeface="方正书宋简体"/>
                          <a:cs typeface="Times New Roman" panose="02020603050405020304"/>
                        </a:rPr>
                        <a:t>2.</a:t>
                      </a:r>
                      <a:r>
                        <a:rPr lang="zh-CN" sz="1600" kern="100" spc="30">
                          <a:effectLst/>
                          <a:latin typeface="方正书宋简体"/>
                          <a:cs typeface="Times New Roman" panose="02020603050405020304"/>
                        </a:rPr>
                        <a:t>缆线暗敷（包括暗管、线槽、地板下等方式）</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a:t>
                      </a:r>
                      <a:r>
                        <a:rPr lang="en-US" sz="1600" kern="100" spc="30">
                          <a:effectLst/>
                          <a:latin typeface="方正书宋简体"/>
                          <a:cs typeface="Times New Roman" panose="02020603050405020304"/>
                        </a:rPr>
                        <a:t>1</a:t>
                      </a:r>
                      <a:r>
                        <a:rPr lang="zh-CN" sz="1600" kern="100" spc="30">
                          <a:effectLst/>
                          <a:latin typeface="方正书宋简体"/>
                          <a:cs typeface="Times New Roman" panose="02020603050405020304"/>
                        </a:rPr>
                        <a:t>）缆线规格、路由、位置；（</a:t>
                      </a:r>
                      <a:r>
                        <a:rPr lang="en-US" sz="1600" kern="100" spc="30">
                          <a:effectLst/>
                          <a:latin typeface="方正书宋简体"/>
                          <a:cs typeface="Times New Roman" panose="02020603050405020304"/>
                        </a:rPr>
                        <a:t>2</a:t>
                      </a:r>
                      <a:r>
                        <a:rPr lang="zh-CN" sz="1600" kern="100" spc="30">
                          <a:effectLst/>
                          <a:latin typeface="方正书宋简体"/>
                          <a:cs typeface="Times New Roman" panose="02020603050405020304"/>
                        </a:rPr>
                        <a:t>）符合布放缆线工艺要求；（</a:t>
                      </a:r>
                      <a:r>
                        <a:rPr lang="en-US" sz="1600" kern="100" spc="30">
                          <a:effectLst/>
                          <a:latin typeface="方正书宋简体"/>
                          <a:cs typeface="Times New Roman" panose="02020603050405020304"/>
                        </a:rPr>
                        <a:t>3</a:t>
                      </a:r>
                      <a:r>
                        <a:rPr lang="zh-CN" sz="1600" kern="100" spc="30">
                          <a:effectLst/>
                          <a:latin typeface="方正书宋简体"/>
                          <a:cs typeface="Times New Roman" panose="02020603050405020304"/>
                        </a:rPr>
                        <a:t>）接地</a:t>
                      </a:r>
                      <a:endParaRPr lang="zh-CN" sz="1600" kern="100" spc="3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隐蔽工程签证</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39937">
                <a:tc rowSpan="5">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四、电、光缆布放（楼间）</a:t>
                      </a:r>
                      <a:endParaRPr lang="zh-CN" sz="1600" kern="100" spc="30">
                        <a:effectLst/>
                        <a:latin typeface="方正书宋简体"/>
                        <a:cs typeface="Times New Roman" panose="02020603050405020304"/>
                      </a:endParaRPr>
                    </a:p>
                  </a:txBody>
                  <a:tcPr marL="17780" marR="177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en-US" sz="1600" kern="100" spc="30">
                          <a:effectLst/>
                          <a:latin typeface="方正书宋简体"/>
                          <a:cs typeface="Times New Roman" panose="02020603050405020304"/>
                        </a:rPr>
                        <a:t>1.</a:t>
                      </a:r>
                      <a:r>
                        <a:rPr lang="zh-CN" sz="1600" kern="100" spc="30">
                          <a:effectLst/>
                          <a:latin typeface="方正书宋简体"/>
                          <a:cs typeface="Times New Roman" panose="02020603050405020304"/>
                        </a:rPr>
                        <a:t>架空缆线</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a:t>
                      </a:r>
                      <a:r>
                        <a:rPr lang="en-US" sz="1600" kern="100" spc="30">
                          <a:effectLst/>
                          <a:latin typeface="方正书宋简体"/>
                          <a:cs typeface="Times New Roman" panose="02020603050405020304"/>
                        </a:rPr>
                        <a:t>1</a:t>
                      </a:r>
                      <a:r>
                        <a:rPr lang="zh-CN" sz="1600" kern="100" spc="30">
                          <a:effectLst/>
                          <a:latin typeface="方正书宋简体"/>
                          <a:cs typeface="Times New Roman" panose="02020603050405020304"/>
                        </a:rPr>
                        <a:t>）吊线规格、架设位置、装设规格；（</a:t>
                      </a:r>
                      <a:r>
                        <a:rPr lang="en-US" sz="1600" kern="100" spc="30">
                          <a:effectLst/>
                          <a:latin typeface="方正书宋简体"/>
                          <a:cs typeface="Times New Roman" panose="02020603050405020304"/>
                        </a:rPr>
                        <a:t>2</a:t>
                      </a:r>
                      <a:r>
                        <a:rPr lang="zh-CN" sz="1600" kern="100" spc="30">
                          <a:effectLst/>
                          <a:latin typeface="方正书宋简体"/>
                          <a:cs typeface="Times New Roman" panose="02020603050405020304"/>
                        </a:rPr>
                        <a:t>）吊线垂度；（</a:t>
                      </a:r>
                      <a:r>
                        <a:rPr lang="en-US" sz="1600" kern="100" spc="30">
                          <a:effectLst/>
                          <a:latin typeface="方正书宋简体"/>
                          <a:cs typeface="Times New Roman" panose="02020603050405020304"/>
                        </a:rPr>
                        <a:t>3</a:t>
                      </a:r>
                      <a:r>
                        <a:rPr lang="zh-CN" sz="1600" kern="100" spc="30">
                          <a:effectLst/>
                          <a:latin typeface="方正书宋简体"/>
                          <a:cs typeface="Times New Roman" panose="02020603050405020304"/>
                        </a:rPr>
                        <a:t>）缆线规格；（</a:t>
                      </a:r>
                      <a:r>
                        <a:rPr lang="en-US" sz="1600" kern="100" spc="30">
                          <a:effectLst/>
                          <a:latin typeface="方正书宋简体"/>
                          <a:cs typeface="Times New Roman" panose="02020603050405020304"/>
                        </a:rPr>
                        <a:t>4</a:t>
                      </a:r>
                      <a:r>
                        <a:rPr lang="zh-CN" sz="1600" kern="100" spc="30">
                          <a:effectLst/>
                          <a:latin typeface="方正书宋简体"/>
                          <a:cs typeface="Times New Roman" panose="02020603050405020304"/>
                        </a:rPr>
                        <a:t>）卡、挂间隔；（</a:t>
                      </a:r>
                      <a:r>
                        <a:rPr lang="en-US" sz="1600" kern="100" spc="30">
                          <a:effectLst/>
                          <a:latin typeface="方正书宋简体"/>
                          <a:cs typeface="Times New Roman" panose="02020603050405020304"/>
                        </a:rPr>
                        <a:t>5</a:t>
                      </a:r>
                      <a:r>
                        <a:rPr lang="zh-CN" sz="1600" kern="100" spc="30">
                          <a:effectLst/>
                          <a:latin typeface="方正书宋简体"/>
                          <a:cs typeface="Times New Roman" panose="02020603050405020304"/>
                        </a:rPr>
                        <a:t>）缆线的引入符合工艺要求</a:t>
                      </a:r>
                      <a:endParaRPr lang="zh-CN" sz="1600" kern="100" spc="3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随工检验</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39937">
                <a:tc vMerge="1">
                  <a:tcPr/>
                </a:tc>
                <a:tc>
                  <a:txBody>
                    <a:bodyPr/>
                    <a:lstStyle/>
                    <a:p>
                      <a:pPr marL="6350" indent="97790" algn="just">
                        <a:lnSpc>
                          <a:spcPct val="100000"/>
                        </a:lnSpc>
                        <a:spcBef>
                          <a:spcPts val="0"/>
                        </a:spcBef>
                        <a:spcAft>
                          <a:spcPts val="0"/>
                        </a:spcAft>
                      </a:pPr>
                      <a:r>
                        <a:rPr lang="en-US" sz="1600" kern="100" spc="30">
                          <a:effectLst/>
                          <a:latin typeface="方正书宋简体"/>
                          <a:cs typeface="Times New Roman" panose="02020603050405020304"/>
                        </a:rPr>
                        <a:t>2.</a:t>
                      </a:r>
                      <a:r>
                        <a:rPr lang="zh-CN" sz="1600" kern="100" spc="30">
                          <a:effectLst/>
                          <a:latin typeface="方正书宋简体"/>
                          <a:cs typeface="Times New Roman" panose="02020603050405020304"/>
                        </a:rPr>
                        <a:t>管道缆线</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a:t>
                      </a:r>
                      <a:r>
                        <a:rPr lang="en-US" sz="1600" kern="100" spc="30">
                          <a:effectLst/>
                          <a:latin typeface="方正书宋简体"/>
                          <a:cs typeface="Times New Roman" panose="02020603050405020304"/>
                        </a:rPr>
                        <a:t>1</a:t>
                      </a:r>
                      <a:r>
                        <a:rPr lang="zh-CN" sz="1600" kern="100" spc="30">
                          <a:effectLst/>
                          <a:latin typeface="方正书宋简体"/>
                          <a:cs typeface="Times New Roman" panose="02020603050405020304"/>
                        </a:rPr>
                        <a:t>）使用管孔孔位；（</a:t>
                      </a:r>
                      <a:r>
                        <a:rPr lang="en-US" sz="1600" kern="100" spc="30">
                          <a:effectLst/>
                          <a:latin typeface="方正书宋简体"/>
                          <a:cs typeface="Times New Roman" panose="02020603050405020304"/>
                        </a:rPr>
                        <a:t>2</a:t>
                      </a:r>
                      <a:r>
                        <a:rPr lang="zh-CN" sz="1600" kern="100" spc="30">
                          <a:effectLst/>
                          <a:latin typeface="方正书宋简体"/>
                          <a:cs typeface="Times New Roman" panose="02020603050405020304"/>
                        </a:rPr>
                        <a:t>）缆线规格；（</a:t>
                      </a:r>
                      <a:r>
                        <a:rPr lang="en-US" sz="1600" kern="100" spc="30">
                          <a:effectLst/>
                          <a:latin typeface="方正书宋简体"/>
                          <a:cs typeface="Times New Roman" panose="02020603050405020304"/>
                        </a:rPr>
                        <a:t>3</a:t>
                      </a:r>
                      <a:r>
                        <a:rPr lang="zh-CN" sz="1600" kern="100" spc="30">
                          <a:effectLst/>
                          <a:latin typeface="方正书宋简体"/>
                          <a:cs typeface="Times New Roman" panose="02020603050405020304"/>
                        </a:rPr>
                        <a:t>）缆线走向；（</a:t>
                      </a:r>
                      <a:r>
                        <a:rPr lang="en-US" sz="1600" kern="100" spc="30">
                          <a:effectLst/>
                          <a:latin typeface="方正书宋简体"/>
                          <a:cs typeface="Times New Roman" panose="02020603050405020304"/>
                        </a:rPr>
                        <a:t>4</a:t>
                      </a:r>
                      <a:r>
                        <a:rPr lang="zh-CN" sz="1600" kern="100" spc="30">
                          <a:effectLst/>
                          <a:latin typeface="方正书宋简体"/>
                          <a:cs typeface="Times New Roman" panose="02020603050405020304"/>
                        </a:rPr>
                        <a:t>）缆线的防护设施的设置质量</a:t>
                      </a:r>
                      <a:endParaRPr lang="zh-CN" sz="1600" kern="100" spc="3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rowSpan="3">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隐蔽工程签证</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39937">
                <a:tc vMerge="1">
                  <a:tcPr/>
                </a:tc>
                <a:tc>
                  <a:txBody>
                    <a:bodyPr/>
                    <a:lstStyle/>
                    <a:p>
                      <a:pPr marL="6350" indent="97790" algn="just">
                        <a:lnSpc>
                          <a:spcPct val="100000"/>
                        </a:lnSpc>
                        <a:spcBef>
                          <a:spcPts val="0"/>
                        </a:spcBef>
                        <a:spcAft>
                          <a:spcPts val="0"/>
                        </a:spcAft>
                      </a:pPr>
                      <a:r>
                        <a:rPr lang="en-US" sz="1600" kern="100" spc="30">
                          <a:effectLst/>
                          <a:latin typeface="方正书宋简体"/>
                          <a:cs typeface="Times New Roman" panose="02020603050405020304"/>
                        </a:rPr>
                        <a:t>3.</a:t>
                      </a:r>
                      <a:r>
                        <a:rPr lang="zh-CN" sz="1600" kern="100" spc="30">
                          <a:effectLst/>
                          <a:latin typeface="方正书宋简体"/>
                          <a:cs typeface="Times New Roman" panose="02020603050405020304"/>
                        </a:rPr>
                        <a:t>埋式缆线</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a:t>
                      </a:r>
                      <a:r>
                        <a:rPr lang="en-US" sz="1600" kern="100" spc="30">
                          <a:effectLst/>
                          <a:latin typeface="方正书宋简体"/>
                          <a:cs typeface="Times New Roman" panose="02020603050405020304"/>
                        </a:rPr>
                        <a:t>1</a:t>
                      </a:r>
                      <a:r>
                        <a:rPr lang="zh-CN" sz="1600" kern="100" spc="30">
                          <a:effectLst/>
                          <a:latin typeface="方正书宋简体"/>
                          <a:cs typeface="Times New Roman" panose="02020603050405020304"/>
                        </a:rPr>
                        <a:t>）缆线规格；（</a:t>
                      </a:r>
                      <a:r>
                        <a:rPr lang="en-US" sz="1600" kern="100" spc="30">
                          <a:effectLst/>
                          <a:latin typeface="方正书宋简体"/>
                          <a:cs typeface="Times New Roman" panose="02020603050405020304"/>
                        </a:rPr>
                        <a:t>2</a:t>
                      </a:r>
                      <a:r>
                        <a:rPr lang="zh-CN" sz="1600" kern="100" spc="30">
                          <a:effectLst/>
                          <a:latin typeface="方正书宋简体"/>
                          <a:cs typeface="Times New Roman" panose="02020603050405020304"/>
                        </a:rPr>
                        <a:t>）敷设位置、深度；（</a:t>
                      </a:r>
                      <a:r>
                        <a:rPr lang="en-US" sz="1600" kern="100" spc="30">
                          <a:effectLst/>
                          <a:latin typeface="方正书宋简体"/>
                          <a:cs typeface="Times New Roman" panose="02020603050405020304"/>
                        </a:rPr>
                        <a:t>3</a:t>
                      </a:r>
                      <a:r>
                        <a:rPr lang="zh-CN" sz="1600" kern="100" spc="30">
                          <a:effectLst/>
                          <a:latin typeface="方正书宋简体"/>
                          <a:cs typeface="Times New Roman" panose="02020603050405020304"/>
                        </a:rPr>
                        <a:t>）缆线的防护设施的设置质量；（</a:t>
                      </a:r>
                      <a:r>
                        <a:rPr lang="en-US" sz="1600" kern="100" spc="30">
                          <a:effectLst/>
                          <a:latin typeface="方正书宋简体"/>
                          <a:cs typeface="Times New Roman" panose="02020603050405020304"/>
                        </a:rPr>
                        <a:t>4</a:t>
                      </a:r>
                      <a:r>
                        <a:rPr lang="zh-CN" sz="1600" kern="100" spc="30">
                          <a:effectLst/>
                          <a:latin typeface="方正书宋简体"/>
                          <a:cs typeface="Times New Roman" panose="02020603050405020304"/>
                        </a:rPr>
                        <a:t>）回土夯实质量</a:t>
                      </a:r>
                      <a:endParaRPr lang="zh-CN" sz="1600" kern="100" spc="3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vMerge="1">
                  <a:tcPr/>
                </a:tc>
              </a:tr>
              <a:tr h="426625">
                <a:tc vMerge="1">
                  <a:tcPr/>
                </a:tc>
                <a:tc>
                  <a:txBody>
                    <a:bodyPr/>
                    <a:lstStyle/>
                    <a:p>
                      <a:pPr marL="6350" indent="97790" algn="just">
                        <a:lnSpc>
                          <a:spcPct val="100000"/>
                        </a:lnSpc>
                        <a:spcBef>
                          <a:spcPts val="0"/>
                        </a:spcBef>
                        <a:spcAft>
                          <a:spcPts val="0"/>
                        </a:spcAft>
                      </a:pPr>
                      <a:r>
                        <a:rPr lang="en-US" sz="1600" kern="100" spc="30">
                          <a:effectLst/>
                          <a:latin typeface="方正书宋简体"/>
                          <a:cs typeface="Times New Roman" panose="02020603050405020304"/>
                        </a:rPr>
                        <a:t>4.</a:t>
                      </a:r>
                      <a:r>
                        <a:rPr lang="zh-CN" sz="1600" kern="100" spc="30">
                          <a:effectLst/>
                          <a:latin typeface="方正书宋简体"/>
                          <a:cs typeface="Times New Roman" panose="02020603050405020304"/>
                        </a:rPr>
                        <a:t>通道缆线</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a:t>
                      </a:r>
                      <a:r>
                        <a:rPr lang="en-US" sz="1600" kern="100" spc="30">
                          <a:effectLst/>
                          <a:latin typeface="方正书宋简体"/>
                          <a:cs typeface="Times New Roman" panose="02020603050405020304"/>
                        </a:rPr>
                        <a:t>1</a:t>
                      </a:r>
                      <a:r>
                        <a:rPr lang="zh-CN" sz="1600" kern="100" spc="30">
                          <a:effectLst/>
                          <a:latin typeface="方正书宋简体"/>
                          <a:cs typeface="Times New Roman" panose="02020603050405020304"/>
                        </a:rPr>
                        <a:t>）缆线规格；（</a:t>
                      </a:r>
                      <a:r>
                        <a:rPr lang="en-US" sz="1600" kern="100" spc="30">
                          <a:effectLst/>
                          <a:latin typeface="方正书宋简体"/>
                          <a:cs typeface="Times New Roman" panose="02020603050405020304"/>
                        </a:rPr>
                        <a:t>2</a:t>
                      </a:r>
                      <a:r>
                        <a:rPr lang="zh-CN" sz="1600" kern="100" spc="30">
                          <a:effectLst/>
                          <a:latin typeface="方正书宋简体"/>
                          <a:cs typeface="Times New Roman" panose="02020603050405020304"/>
                        </a:rPr>
                        <a:t>）安装位置，路由；（</a:t>
                      </a:r>
                      <a:r>
                        <a:rPr lang="en-US" sz="1600" kern="100" spc="30">
                          <a:effectLst/>
                          <a:latin typeface="方正书宋简体"/>
                          <a:cs typeface="Times New Roman" panose="02020603050405020304"/>
                        </a:rPr>
                        <a:t>3</a:t>
                      </a:r>
                      <a:r>
                        <a:rPr lang="zh-CN" sz="1600" kern="100" spc="30">
                          <a:effectLst/>
                          <a:latin typeface="方正书宋简体"/>
                          <a:cs typeface="Times New Roman" panose="02020603050405020304"/>
                        </a:rPr>
                        <a:t>）土建设计符合工艺要求</a:t>
                      </a:r>
                      <a:endParaRPr lang="zh-CN" sz="1600" kern="100" spc="3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vMerge="1">
                  <a:tcPr/>
                </a:tc>
              </a:tr>
              <a:tr h="853250">
                <a:tc vMerge="1">
                  <a:tcPr/>
                </a:tc>
                <a:tc>
                  <a:txBody>
                    <a:bodyPr/>
                    <a:lstStyle/>
                    <a:p>
                      <a:pPr marL="6350" indent="97790" algn="just">
                        <a:lnSpc>
                          <a:spcPct val="100000"/>
                        </a:lnSpc>
                        <a:spcBef>
                          <a:spcPts val="0"/>
                        </a:spcBef>
                        <a:spcAft>
                          <a:spcPts val="0"/>
                        </a:spcAft>
                      </a:pPr>
                      <a:r>
                        <a:rPr lang="en-US" sz="1600" kern="100" spc="30">
                          <a:effectLst/>
                          <a:latin typeface="方正书宋简体"/>
                          <a:cs typeface="Times New Roman" panose="02020603050405020304"/>
                        </a:rPr>
                        <a:t>5.</a:t>
                      </a:r>
                      <a:r>
                        <a:rPr lang="zh-CN" sz="1600" kern="100" spc="30">
                          <a:effectLst/>
                          <a:latin typeface="方正书宋简体"/>
                          <a:cs typeface="Times New Roman" panose="02020603050405020304"/>
                        </a:rPr>
                        <a:t>其他</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a:t>
                      </a:r>
                      <a:r>
                        <a:rPr lang="en-US" sz="1600" kern="100" spc="30">
                          <a:effectLst/>
                          <a:latin typeface="方正书宋简体"/>
                          <a:cs typeface="Times New Roman" panose="02020603050405020304"/>
                        </a:rPr>
                        <a:t>1</a:t>
                      </a:r>
                      <a:r>
                        <a:rPr lang="zh-CN" sz="1600" kern="100" spc="30">
                          <a:effectLst/>
                          <a:latin typeface="方正书宋简体"/>
                          <a:cs typeface="Times New Roman" panose="02020603050405020304"/>
                        </a:rPr>
                        <a:t>）通信路线与其他设施的间距；（</a:t>
                      </a:r>
                      <a:r>
                        <a:rPr lang="en-US" sz="1600" kern="100" spc="30">
                          <a:effectLst/>
                          <a:latin typeface="方正书宋简体"/>
                          <a:cs typeface="Times New Roman" panose="02020603050405020304"/>
                        </a:rPr>
                        <a:t>2</a:t>
                      </a:r>
                      <a:r>
                        <a:rPr lang="zh-CN" sz="1600" kern="100" spc="30">
                          <a:effectLst/>
                          <a:latin typeface="方正书宋简体"/>
                          <a:cs typeface="Times New Roman" panose="02020603050405020304"/>
                        </a:rPr>
                        <a:t>）进线室设施安装、施工质量</a:t>
                      </a:r>
                      <a:endParaRPr lang="zh-CN" sz="1600" kern="100" spc="3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dirty="0">
                          <a:effectLst/>
                          <a:latin typeface="方正书宋简体"/>
                          <a:cs typeface="Times New Roman" panose="02020603050405020304"/>
                        </a:rPr>
                        <a:t>随工检验或隐蔽工程签证</a:t>
                      </a:r>
                      <a:endParaRPr lang="zh-CN" sz="1600" kern="100" spc="30" dirty="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p:nvPr/>
        </p:nvSpPr>
        <p:spPr bwMode="auto">
          <a:xfrm>
            <a:off x="2927648" y="260350"/>
            <a:ext cx="727280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16</a:t>
            </a:r>
            <a:r>
              <a:rPr lang="zh-CN" altLang="zh-CN" sz="3200" b="1" dirty="0" smtClean="0"/>
              <a:t>.</a:t>
            </a:r>
            <a:r>
              <a:rPr lang="zh-CN" altLang="zh-CN" sz="3200" b="1" dirty="0"/>
              <a:t>2.4  物理验收</a:t>
            </a:r>
            <a:endParaRPr lang="zh-CN" altLang="zh-CN" sz="3200" b="1" dirty="0"/>
          </a:p>
        </p:txBody>
      </p:sp>
      <p:sp>
        <p:nvSpPr>
          <p:cNvPr id="3" name="矩形 2"/>
          <p:cNvSpPr/>
          <p:nvPr/>
        </p:nvSpPr>
        <p:spPr>
          <a:xfrm>
            <a:off x="3071664" y="1180783"/>
            <a:ext cx="5618358" cy="398780"/>
          </a:xfrm>
          <a:prstGeom prst="rect">
            <a:avLst/>
          </a:prstGeom>
        </p:spPr>
        <p:txBody>
          <a:bodyPr wrap="square">
            <a:spAutoFit/>
          </a:bodyPr>
          <a:lstStyle/>
          <a:p>
            <a:r>
              <a:rPr lang="zh-CN" altLang="zh-CN" kern="100" spc="30" dirty="0" smtClean="0">
                <a:ea typeface="方正书宋简体"/>
                <a:cs typeface="Times New Roman" panose="02020603050405020304"/>
              </a:rPr>
              <a:t>表</a:t>
            </a:r>
            <a:r>
              <a:rPr lang="en-US" altLang="zh-CN" kern="100" spc="30" dirty="0" smtClean="0">
                <a:ea typeface="方正书宋简体"/>
                <a:cs typeface="Times New Roman" panose="02020603050405020304"/>
              </a:rPr>
              <a:t>16</a:t>
            </a:r>
            <a:r>
              <a:rPr lang="en-US" altLang="zh-CN" kern="100" spc="30" dirty="0" smtClean="0">
                <a:latin typeface="方正书宋简体"/>
                <a:cs typeface="TimesNewRomanPSMT"/>
              </a:rPr>
              <a:t>-1  </a:t>
            </a:r>
            <a:r>
              <a:rPr lang="zh-CN" altLang="zh-CN" kern="100" spc="30" dirty="0">
                <a:ea typeface="方正书宋简体"/>
                <a:cs typeface="Times New Roman" panose="02020603050405020304"/>
              </a:rPr>
              <a:t>综合布线系统工程检验项目及内容</a:t>
            </a:r>
            <a:endParaRPr lang="zh-CN" altLang="en-US" dirty="0"/>
          </a:p>
        </p:txBody>
      </p:sp>
      <p:graphicFrame>
        <p:nvGraphicFramePr>
          <p:cNvPr id="2" name="表格 1"/>
          <p:cNvGraphicFramePr>
            <a:graphicFrameLocks noGrp="1"/>
          </p:cNvGraphicFramePr>
          <p:nvPr/>
        </p:nvGraphicFramePr>
        <p:xfrm>
          <a:off x="2135560" y="1772816"/>
          <a:ext cx="7848600" cy="4536440"/>
        </p:xfrm>
        <a:graphic>
          <a:graphicData uri="http://schemas.openxmlformats.org/drawingml/2006/table">
            <a:tbl>
              <a:tblPr firstRow="1" firstCol="1" lastRow="1" lastCol="1" bandRow="1" bandCol="1"/>
              <a:tblGrid>
                <a:gridCol w="791845"/>
                <a:gridCol w="2232660"/>
                <a:gridCol w="3776345"/>
                <a:gridCol w="620395"/>
                <a:gridCol w="427355"/>
              </a:tblGrid>
              <a:tr h="324036">
                <a:tc rowSpan="4">
                  <a:txBody>
                    <a:bodyPr/>
                    <a:lstStyle/>
                    <a:p>
                      <a:pPr marL="6350" indent="97790" algn="just">
                        <a:lnSpc>
                          <a:spcPct val="100000"/>
                        </a:lnSpc>
                        <a:spcBef>
                          <a:spcPts val="0"/>
                        </a:spcBef>
                        <a:spcAft>
                          <a:spcPts val="0"/>
                        </a:spcAft>
                      </a:pPr>
                      <a:r>
                        <a:rPr lang="zh-CN" sz="1600" kern="100" spc="30" dirty="0">
                          <a:effectLst/>
                          <a:latin typeface="方正书宋简体"/>
                          <a:cs typeface="Times New Roman" panose="02020603050405020304"/>
                        </a:rPr>
                        <a:t>五、缆线终接</a:t>
                      </a:r>
                      <a:endParaRPr lang="zh-CN" sz="1600" kern="100" spc="30" dirty="0">
                        <a:effectLst/>
                        <a:latin typeface="方正书宋简体"/>
                        <a:cs typeface="Times New Roman" panose="02020603050405020304"/>
                      </a:endParaRPr>
                    </a:p>
                  </a:txBody>
                  <a:tcPr marL="17780" marR="177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en-US" sz="1600" kern="100" spc="30">
                          <a:effectLst/>
                          <a:latin typeface="方正书宋简体"/>
                          <a:cs typeface="Times New Roman" panose="02020603050405020304"/>
                        </a:rPr>
                        <a:t>1.8</a:t>
                      </a:r>
                      <a:r>
                        <a:rPr lang="zh-CN" sz="1600" kern="100" spc="30">
                          <a:effectLst/>
                          <a:latin typeface="方正书宋简体"/>
                          <a:cs typeface="Times New Roman" panose="02020603050405020304"/>
                        </a:rPr>
                        <a:t>位模块式通用插座</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符合工艺要求</a:t>
                      </a:r>
                      <a:endParaRPr lang="zh-CN" sz="1600" kern="100" spc="3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rowSpan="4">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随工检验</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rowSpan="4">
                  <a:txBody>
                    <a:bodyPr/>
                    <a:lstStyle/>
                    <a:p>
                      <a:pPr marL="6350" indent="97790" algn="just">
                        <a:lnSpc>
                          <a:spcPct val="100000"/>
                        </a:lnSpc>
                        <a:spcBef>
                          <a:spcPts val="0"/>
                        </a:spcBef>
                        <a:spcAft>
                          <a:spcPts val="0"/>
                        </a:spcAft>
                      </a:pPr>
                      <a:r>
                        <a:rPr lang="en-US" sz="1600" kern="100" spc="30">
                          <a:effectLst/>
                          <a:latin typeface="方正书宋简体"/>
                          <a:cs typeface="Times New Roman" panose="02020603050405020304"/>
                        </a:rPr>
                        <a:t> </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24036">
                <a:tc vMerge="1">
                  <a:tcPr/>
                </a:tc>
                <a:tc>
                  <a:txBody>
                    <a:bodyPr/>
                    <a:lstStyle/>
                    <a:p>
                      <a:pPr marL="6350" indent="97790" algn="just">
                        <a:lnSpc>
                          <a:spcPct val="100000"/>
                        </a:lnSpc>
                        <a:spcBef>
                          <a:spcPts val="0"/>
                        </a:spcBef>
                        <a:spcAft>
                          <a:spcPts val="0"/>
                        </a:spcAft>
                      </a:pPr>
                      <a:r>
                        <a:rPr lang="en-US" sz="1600" kern="100" spc="30">
                          <a:effectLst/>
                          <a:latin typeface="方正书宋简体"/>
                          <a:cs typeface="Times New Roman" panose="02020603050405020304"/>
                        </a:rPr>
                        <a:t>2.</a:t>
                      </a:r>
                      <a:r>
                        <a:rPr lang="zh-CN" sz="1600" kern="100" spc="30">
                          <a:effectLst/>
                          <a:latin typeface="方正书宋简体"/>
                          <a:cs typeface="Times New Roman" panose="02020603050405020304"/>
                        </a:rPr>
                        <a:t>光纤连接器件</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符合工艺要求</a:t>
                      </a:r>
                      <a:endParaRPr lang="zh-CN" sz="1600" kern="100" spc="3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vMerge="1">
                  <a:tcPr/>
                </a:tc>
                <a:tc vMerge="1">
                  <a:tcPr/>
                </a:tc>
              </a:tr>
              <a:tr h="324036">
                <a:tc vMerge="1">
                  <a:tcPr/>
                </a:tc>
                <a:tc>
                  <a:txBody>
                    <a:bodyPr/>
                    <a:lstStyle/>
                    <a:p>
                      <a:pPr marL="6350" indent="97790" algn="just">
                        <a:lnSpc>
                          <a:spcPct val="100000"/>
                        </a:lnSpc>
                        <a:spcBef>
                          <a:spcPts val="0"/>
                        </a:spcBef>
                        <a:spcAft>
                          <a:spcPts val="0"/>
                        </a:spcAft>
                      </a:pPr>
                      <a:r>
                        <a:rPr lang="en-US" sz="1600" kern="100" spc="30">
                          <a:effectLst/>
                          <a:latin typeface="方正书宋简体"/>
                          <a:cs typeface="Times New Roman" panose="02020603050405020304"/>
                        </a:rPr>
                        <a:t>3.</a:t>
                      </a:r>
                      <a:r>
                        <a:rPr lang="zh-CN" sz="1600" kern="100" spc="30">
                          <a:effectLst/>
                          <a:latin typeface="方正书宋简体"/>
                          <a:cs typeface="Times New Roman" panose="02020603050405020304"/>
                        </a:rPr>
                        <a:t>各类跳线</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符合工艺要求</a:t>
                      </a:r>
                      <a:endParaRPr lang="zh-CN" sz="1600" kern="100" spc="3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vMerge="1">
                  <a:tcPr/>
                </a:tc>
                <a:tc vMerge="1">
                  <a:tcPr/>
                </a:tc>
              </a:tr>
              <a:tr h="324036">
                <a:tc vMerge="1">
                  <a:tcPr/>
                </a:tc>
                <a:tc>
                  <a:txBody>
                    <a:bodyPr/>
                    <a:lstStyle/>
                    <a:p>
                      <a:pPr marL="6350" indent="97790" algn="just">
                        <a:lnSpc>
                          <a:spcPct val="100000"/>
                        </a:lnSpc>
                        <a:spcBef>
                          <a:spcPts val="0"/>
                        </a:spcBef>
                        <a:spcAft>
                          <a:spcPts val="0"/>
                        </a:spcAft>
                      </a:pPr>
                      <a:r>
                        <a:rPr lang="en-US" sz="1600" kern="100" spc="30">
                          <a:effectLst/>
                          <a:latin typeface="方正书宋简体"/>
                          <a:cs typeface="Times New Roman" panose="02020603050405020304"/>
                        </a:rPr>
                        <a:t>4.</a:t>
                      </a:r>
                      <a:r>
                        <a:rPr lang="zh-CN" sz="1600" kern="100" spc="30">
                          <a:effectLst/>
                          <a:latin typeface="方正书宋简体"/>
                          <a:cs typeface="Times New Roman" panose="02020603050405020304"/>
                        </a:rPr>
                        <a:t>配线模块</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符合工艺要求</a:t>
                      </a:r>
                      <a:endParaRPr lang="zh-CN" sz="1600" kern="100" spc="3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vMerge="1">
                  <a:tcPr/>
                </a:tc>
                <a:tc vMerge="1">
                  <a:tcPr/>
                </a:tc>
              </a:tr>
              <a:tr h="2916324">
                <a:tc rowSpan="2">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六、系统测试</a:t>
                      </a:r>
                      <a:endParaRPr lang="zh-CN" sz="1600" kern="100" spc="30">
                        <a:effectLst/>
                        <a:latin typeface="方正书宋简体"/>
                        <a:cs typeface="Times New Roman" panose="02020603050405020304"/>
                      </a:endParaRPr>
                    </a:p>
                  </a:txBody>
                  <a:tcPr marL="17780" marR="177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en-US" sz="1600" kern="100" spc="30" dirty="0">
                          <a:effectLst/>
                          <a:latin typeface="方正书宋简体"/>
                          <a:cs typeface="Times New Roman" panose="02020603050405020304"/>
                        </a:rPr>
                        <a:t>1.</a:t>
                      </a:r>
                      <a:r>
                        <a:rPr lang="zh-CN" sz="1600" kern="100" spc="30" dirty="0">
                          <a:effectLst/>
                          <a:latin typeface="方正书宋简体"/>
                          <a:cs typeface="Times New Roman" panose="02020603050405020304"/>
                        </a:rPr>
                        <a:t>工程电气性能测试</a:t>
                      </a:r>
                      <a:endParaRPr lang="zh-CN" sz="1600" kern="100" spc="30" dirty="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dirty="0">
                          <a:effectLst/>
                          <a:latin typeface="方正书宋简体"/>
                          <a:cs typeface="Times New Roman" panose="02020603050405020304"/>
                        </a:rPr>
                        <a:t>（</a:t>
                      </a:r>
                      <a:r>
                        <a:rPr lang="en-US" sz="1600" kern="100" spc="30" dirty="0">
                          <a:effectLst/>
                          <a:latin typeface="方正书宋简体"/>
                          <a:cs typeface="Times New Roman" panose="02020603050405020304"/>
                        </a:rPr>
                        <a:t>1</a:t>
                      </a:r>
                      <a:r>
                        <a:rPr lang="zh-CN" sz="1600" kern="100" spc="30" dirty="0">
                          <a:effectLst/>
                          <a:latin typeface="方正书宋简体"/>
                          <a:cs typeface="Times New Roman" panose="02020603050405020304"/>
                        </a:rPr>
                        <a:t>）连接图；（</a:t>
                      </a:r>
                      <a:r>
                        <a:rPr lang="en-US" sz="1600" kern="100" spc="30" dirty="0">
                          <a:effectLst/>
                          <a:latin typeface="方正书宋简体"/>
                          <a:cs typeface="Times New Roman" panose="02020603050405020304"/>
                        </a:rPr>
                        <a:t>2</a:t>
                      </a:r>
                      <a:r>
                        <a:rPr lang="zh-CN" sz="1600" kern="100" spc="30" dirty="0">
                          <a:effectLst/>
                          <a:latin typeface="方正书宋简体"/>
                          <a:cs typeface="Times New Roman" panose="02020603050405020304"/>
                        </a:rPr>
                        <a:t>）长度；（</a:t>
                      </a:r>
                      <a:r>
                        <a:rPr lang="en-US" sz="1600" kern="100" spc="30" dirty="0">
                          <a:effectLst/>
                          <a:latin typeface="方正书宋简体"/>
                          <a:cs typeface="Times New Roman" panose="02020603050405020304"/>
                        </a:rPr>
                        <a:t>3</a:t>
                      </a:r>
                      <a:r>
                        <a:rPr lang="zh-CN" sz="1600" kern="100" spc="30" dirty="0">
                          <a:effectLst/>
                          <a:latin typeface="方正书宋简体"/>
                          <a:cs typeface="Times New Roman" panose="02020603050405020304"/>
                        </a:rPr>
                        <a:t>）衰减；（</a:t>
                      </a:r>
                      <a:r>
                        <a:rPr lang="en-US" sz="1600" kern="100" spc="30" dirty="0">
                          <a:effectLst/>
                          <a:latin typeface="方正书宋简体"/>
                          <a:cs typeface="Times New Roman" panose="02020603050405020304"/>
                        </a:rPr>
                        <a:t>4</a:t>
                      </a:r>
                      <a:r>
                        <a:rPr lang="zh-CN" sz="1600" kern="100" spc="30" dirty="0">
                          <a:effectLst/>
                          <a:latin typeface="方正书宋简体"/>
                          <a:cs typeface="Times New Roman" panose="02020603050405020304"/>
                        </a:rPr>
                        <a:t>）近端串扰；（</a:t>
                      </a:r>
                      <a:r>
                        <a:rPr lang="en-US" sz="1600" kern="100" spc="30" dirty="0">
                          <a:effectLst/>
                          <a:latin typeface="方正书宋简体"/>
                          <a:cs typeface="Times New Roman" panose="02020603050405020304"/>
                        </a:rPr>
                        <a:t>5</a:t>
                      </a:r>
                      <a:r>
                        <a:rPr lang="zh-CN" sz="1600" kern="100" spc="30" dirty="0">
                          <a:effectLst/>
                          <a:latin typeface="方正书宋简体"/>
                          <a:cs typeface="Times New Roman" panose="02020603050405020304"/>
                        </a:rPr>
                        <a:t>）近端串音功率和；（</a:t>
                      </a:r>
                      <a:r>
                        <a:rPr lang="en-US" sz="1600" kern="100" spc="30" dirty="0">
                          <a:effectLst/>
                          <a:latin typeface="方正书宋简体"/>
                          <a:cs typeface="Times New Roman" panose="02020603050405020304"/>
                        </a:rPr>
                        <a:t>6</a:t>
                      </a:r>
                      <a:r>
                        <a:rPr lang="zh-CN" sz="1600" kern="100" spc="30" dirty="0">
                          <a:effectLst/>
                          <a:latin typeface="方正书宋简体"/>
                          <a:cs typeface="Times New Roman" panose="02020603050405020304"/>
                        </a:rPr>
                        <a:t>）衰减串扰比；（</a:t>
                      </a:r>
                      <a:r>
                        <a:rPr lang="en-US" sz="1600" kern="100" spc="30" dirty="0">
                          <a:effectLst/>
                          <a:latin typeface="方正书宋简体"/>
                          <a:cs typeface="Times New Roman" panose="02020603050405020304"/>
                        </a:rPr>
                        <a:t>7</a:t>
                      </a:r>
                      <a:r>
                        <a:rPr lang="zh-CN" sz="1600" kern="100" spc="30" dirty="0">
                          <a:effectLst/>
                          <a:latin typeface="方正书宋简体"/>
                          <a:cs typeface="Times New Roman" panose="02020603050405020304"/>
                        </a:rPr>
                        <a:t>）衰减串扰比功率和；（</a:t>
                      </a:r>
                      <a:r>
                        <a:rPr lang="en-US" sz="1600" kern="100" spc="30" dirty="0">
                          <a:effectLst/>
                          <a:latin typeface="方正书宋简体"/>
                          <a:cs typeface="Times New Roman" panose="02020603050405020304"/>
                        </a:rPr>
                        <a:t>8</a:t>
                      </a:r>
                      <a:r>
                        <a:rPr lang="zh-CN" sz="1600" kern="100" spc="30" dirty="0">
                          <a:effectLst/>
                          <a:latin typeface="方正书宋简体"/>
                          <a:cs typeface="Times New Roman" panose="02020603050405020304"/>
                        </a:rPr>
                        <a:t>）等电平远端串扰；（</a:t>
                      </a:r>
                      <a:r>
                        <a:rPr lang="en-US" sz="1600" kern="100" spc="30" dirty="0">
                          <a:effectLst/>
                          <a:latin typeface="方正书宋简体"/>
                          <a:cs typeface="Times New Roman" panose="02020603050405020304"/>
                        </a:rPr>
                        <a:t>9</a:t>
                      </a:r>
                      <a:r>
                        <a:rPr lang="zh-CN" sz="1600" kern="100" spc="30" dirty="0">
                          <a:effectLst/>
                          <a:latin typeface="方正书宋简体"/>
                          <a:cs typeface="Times New Roman" panose="02020603050405020304"/>
                        </a:rPr>
                        <a:t>）等电平远端串扰功率和；（</a:t>
                      </a:r>
                      <a:r>
                        <a:rPr lang="en-US" sz="1600" kern="100" spc="30" dirty="0">
                          <a:effectLst/>
                          <a:latin typeface="方正书宋简体"/>
                          <a:cs typeface="Times New Roman" panose="02020603050405020304"/>
                        </a:rPr>
                        <a:t>10</a:t>
                      </a:r>
                      <a:r>
                        <a:rPr lang="zh-CN" sz="1600" kern="100" spc="30" dirty="0">
                          <a:effectLst/>
                          <a:latin typeface="方正书宋简体"/>
                          <a:cs typeface="Times New Roman" panose="02020603050405020304"/>
                        </a:rPr>
                        <a:t>）回波损耗；（</a:t>
                      </a:r>
                      <a:r>
                        <a:rPr lang="en-US" sz="1600" kern="100" spc="30" dirty="0">
                          <a:effectLst/>
                          <a:latin typeface="方正书宋简体"/>
                          <a:cs typeface="Times New Roman" panose="02020603050405020304"/>
                        </a:rPr>
                        <a:t>11</a:t>
                      </a:r>
                      <a:r>
                        <a:rPr lang="zh-CN" sz="1600" kern="100" spc="30" dirty="0">
                          <a:effectLst/>
                          <a:latin typeface="方正书宋简体"/>
                          <a:cs typeface="Times New Roman" panose="02020603050405020304"/>
                        </a:rPr>
                        <a:t>）传播时延；（</a:t>
                      </a:r>
                      <a:r>
                        <a:rPr lang="en-US" sz="1600" kern="100" spc="30" dirty="0">
                          <a:effectLst/>
                          <a:latin typeface="方正书宋简体"/>
                          <a:cs typeface="Times New Roman" panose="02020603050405020304"/>
                        </a:rPr>
                        <a:t>12</a:t>
                      </a:r>
                      <a:r>
                        <a:rPr lang="zh-CN" sz="1600" kern="100" spc="30" dirty="0">
                          <a:effectLst/>
                          <a:latin typeface="方正书宋简体"/>
                          <a:cs typeface="Times New Roman" panose="02020603050405020304"/>
                        </a:rPr>
                        <a:t>）传播时延偏差；（</a:t>
                      </a:r>
                      <a:r>
                        <a:rPr lang="en-US" sz="1600" kern="100" spc="30" dirty="0">
                          <a:effectLst/>
                          <a:latin typeface="方正书宋简体"/>
                          <a:cs typeface="Times New Roman" panose="02020603050405020304"/>
                        </a:rPr>
                        <a:t>13</a:t>
                      </a:r>
                      <a:r>
                        <a:rPr lang="zh-CN" sz="1600" kern="100" spc="30" dirty="0">
                          <a:effectLst/>
                          <a:latin typeface="方正书宋简体"/>
                          <a:cs typeface="Times New Roman" panose="02020603050405020304"/>
                        </a:rPr>
                        <a:t>）插入损耗；</a:t>
                      </a:r>
                      <a:r>
                        <a:rPr lang="zh-CN" sz="1600" kern="100" spc="30" dirty="0" smtClean="0">
                          <a:effectLst/>
                          <a:latin typeface="方正书宋简体"/>
                          <a:cs typeface="Times New Roman" panose="02020603050405020304"/>
                        </a:rPr>
                        <a:t>（</a:t>
                      </a:r>
                      <a:r>
                        <a:rPr lang="en-US" sz="1600" kern="100" spc="30" dirty="0" smtClean="0">
                          <a:effectLst/>
                          <a:latin typeface="方正书宋简体"/>
                          <a:cs typeface="Times New Roman" panose="02020603050405020304"/>
                        </a:rPr>
                        <a:t>16</a:t>
                      </a:r>
                      <a:r>
                        <a:rPr lang="zh-CN" sz="1600" kern="100" spc="30" dirty="0" smtClean="0">
                          <a:effectLst/>
                          <a:latin typeface="方正书宋简体"/>
                          <a:cs typeface="Times New Roman" panose="02020603050405020304"/>
                        </a:rPr>
                        <a:t>）</a:t>
                      </a:r>
                      <a:r>
                        <a:rPr lang="zh-CN" sz="1600" kern="100" spc="30" dirty="0">
                          <a:effectLst/>
                          <a:latin typeface="方正书宋简体"/>
                          <a:cs typeface="Times New Roman" panose="02020603050405020304"/>
                        </a:rPr>
                        <a:t>直流环路电阻；（</a:t>
                      </a:r>
                      <a:r>
                        <a:rPr lang="en-US" sz="1600" kern="100" spc="30" dirty="0">
                          <a:effectLst/>
                          <a:latin typeface="方正书宋简体"/>
                          <a:cs typeface="Times New Roman" panose="02020603050405020304"/>
                        </a:rPr>
                        <a:t>15</a:t>
                      </a:r>
                      <a:r>
                        <a:rPr lang="zh-CN" sz="1600" kern="100" spc="30" dirty="0">
                          <a:effectLst/>
                          <a:latin typeface="方正书宋简体"/>
                          <a:cs typeface="Times New Roman" panose="02020603050405020304"/>
                        </a:rPr>
                        <a:t>）设计中特殊规定的测试内容；（</a:t>
                      </a:r>
                      <a:r>
                        <a:rPr lang="en-US" sz="1600" kern="100" spc="30" dirty="0">
                          <a:effectLst/>
                          <a:latin typeface="方正书宋简体"/>
                          <a:cs typeface="Times New Roman" panose="02020603050405020304"/>
                        </a:rPr>
                        <a:t>16</a:t>
                      </a:r>
                      <a:r>
                        <a:rPr lang="zh-CN" sz="1600" kern="100" spc="30" dirty="0">
                          <a:effectLst/>
                          <a:latin typeface="方正书宋简体"/>
                          <a:cs typeface="Times New Roman" panose="02020603050405020304"/>
                        </a:rPr>
                        <a:t>）屏蔽层的导通</a:t>
                      </a:r>
                      <a:endParaRPr lang="zh-CN" sz="1600" kern="100" spc="30" dirty="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rowSpan="2">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竣工检验</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en-US" sz="1600" kern="10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24036">
                <a:tc vMerge="1">
                  <a:tcPr/>
                </a:tc>
                <a:tc>
                  <a:txBody>
                    <a:bodyPr/>
                    <a:lstStyle/>
                    <a:p>
                      <a:pPr marL="6350" indent="97790" algn="just">
                        <a:lnSpc>
                          <a:spcPct val="100000"/>
                        </a:lnSpc>
                        <a:spcBef>
                          <a:spcPts val="0"/>
                        </a:spcBef>
                        <a:spcAft>
                          <a:spcPts val="0"/>
                        </a:spcAft>
                      </a:pPr>
                      <a:r>
                        <a:rPr lang="en-US" sz="1600" kern="100" spc="30">
                          <a:effectLst/>
                          <a:latin typeface="方正书宋简体"/>
                          <a:cs typeface="Times New Roman" panose="02020603050405020304"/>
                        </a:rPr>
                        <a:t>2.</a:t>
                      </a:r>
                      <a:r>
                        <a:rPr lang="zh-CN" sz="1600" kern="100" spc="30">
                          <a:effectLst/>
                          <a:latin typeface="方正书宋简体"/>
                          <a:cs typeface="Times New Roman" panose="02020603050405020304"/>
                        </a:rPr>
                        <a:t>光纤特性测试</a:t>
                      </a:r>
                      <a:endParaRPr lang="zh-CN" sz="16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6350" indent="97790" algn="just">
                        <a:lnSpc>
                          <a:spcPct val="100000"/>
                        </a:lnSpc>
                        <a:spcBef>
                          <a:spcPts val="0"/>
                        </a:spcBef>
                        <a:spcAft>
                          <a:spcPts val="0"/>
                        </a:spcAft>
                      </a:pPr>
                      <a:r>
                        <a:rPr lang="zh-CN" sz="1600" kern="100" spc="30">
                          <a:effectLst/>
                          <a:latin typeface="方正书宋简体"/>
                          <a:cs typeface="Times New Roman" panose="02020603050405020304"/>
                        </a:rPr>
                        <a:t>（</a:t>
                      </a:r>
                      <a:r>
                        <a:rPr lang="en-US" sz="1600" kern="100" spc="30">
                          <a:effectLst/>
                          <a:latin typeface="方正书宋简体"/>
                          <a:cs typeface="Times New Roman" panose="02020603050405020304"/>
                        </a:rPr>
                        <a:t>1</a:t>
                      </a:r>
                      <a:r>
                        <a:rPr lang="zh-CN" sz="1600" kern="100" spc="30">
                          <a:effectLst/>
                          <a:latin typeface="方正书宋简体"/>
                          <a:cs typeface="Times New Roman" panose="02020603050405020304"/>
                        </a:rPr>
                        <a:t>）衰减；（</a:t>
                      </a:r>
                      <a:r>
                        <a:rPr lang="en-US" sz="1600" kern="100" spc="30">
                          <a:effectLst/>
                          <a:latin typeface="方正书宋简体"/>
                          <a:cs typeface="Times New Roman" panose="02020603050405020304"/>
                        </a:rPr>
                        <a:t>2</a:t>
                      </a:r>
                      <a:r>
                        <a:rPr lang="zh-CN" sz="1600" kern="100" spc="30">
                          <a:effectLst/>
                          <a:latin typeface="方正书宋简体"/>
                          <a:cs typeface="Times New Roman" panose="02020603050405020304"/>
                        </a:rPr>
                        <a:t>）长度</a:t>
                      </a:r>
                      <a:endParaRPr lang="zh-CN" sz="1600" kern="100" spc="3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vMerge="1">
                  <a:tcPr/>
                </a:tc>
                <a:tc>
                  <a:txBody>
                    <a:bodyPr/>
                    <a:lstStyle/>
                    <a:p>
                      <a:pPr marL="6350" indent="97790" algn="just">
                        <a:lnSpc>
                          <a:spcPct val="100000"/>
                        </a:lnSpc>
                        <a:spcBef>
                          <a:spcPts val="0"/>
                        </a:spcBef>
                        <a:spcAft>
                          <a:spcPts val="0"/>
                        </a:spcAft>
                      </a:pPr>
                      <a:r>
                        <a:rPr lang="en-US" sz="1600" kern="100" spc="30" dirty="0">
                          <a:effectLst/>
                          <a:latin typeface="方正书宋简体"/>
                          <a:cs typeface="Times New Roman" panose="02020603050405020304"/>
                        </a:rPr>
                        <a:t> </a:t>
                      </a:r>
                      <a:endParaRPr lang="zh-CN" sz="1600" kern="100" spc="30" dirty="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p:nvPr/>
        </p:nvSpPr>
        <p:spPr bwMode="auto">
          <a:xfrm>
            <a:off x="2927648" y="260350"/>
            <a:ext cx="727280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16</a:t>
            </a:r>
            <a:r>
              <a:rPr lang="zh-CN" altLang="zh-CN" sz="3200" b="1" dirty="0" smtClean="0"/>
              <a:t>.</a:t>
            </a:r>
            <a:r>
              <a:rPr lang="zh-CN" altLang="zh-CN" sz="3200" b="1" dirty="0"/>
              <a:t>2.4  物理验收</a:t>
            </a:r>
            <a:endParaRPr lang="zh-CN" altLang="zh-CN" sz="3200" b="1" dirty="0"/>
          </a:p>
        </p:txBody>
      </p:sp>
      <p:sp>
        <p:nvSpPr>
          <p:cNvPr id="3" name="矩形 2"/>
          <p:cNvSpPr/>
          <p:nvPr/>
        </p:nvSpPr>
        <p:spPr>
          <a:xfrm>
            <a:off x="3071664" y="1180783"/>
            <a:ext cx="5618358" cy="398780"/>
          </a:xfrm>
          <a:prstGeom prst="rect">
            <a:avLst/>
          </a:prstGeom>
        </p:spPr>
        <p:txBody>
          <a:bodyPr wrap="square">
            <a:spAutoFit/>
          </a:bodyPr>
          <a:lstStyle/>
          <a:p>
            <a:r>
              <a:rPr lang="zh-CN" altLang="zh-CN" kern="100" spc="30" dirty="0" smtClean="0">
                <a:ea typeface="方正书宋简体"/>
                <a:cs typeface="Times New Roman" panose="02020603050405020304"/>
              </a:rPr>
              <a:t>表</a:t>
            </a:r>
            <a:r>
              <a:rPr lang="en-US" altLang="zh-CN" kern="100" spc="30" dirty="0" smtClean="0">
                <a:ea typeface="方正书宋简体"/>
                <a:cs typeface="Times New Roman" panose="02020603050405020304"/>
              </a:rPr>
              <a:t>16</a:t>
            </a:r>
            <a:r>
              <a:rPr lang="en-US" altLang="zh-CN" kern="100" spc="30" dirty="0" smtClean="0">
                <a:latin typeface="方正书宋简体"/>
                <a:cs typeface="TimesNewRomanPSMT"/>
              </a:rPr>
              <a:t>-1  </a:t>
            </a:r>
            <a:r>
              <a:rPr lang="zh-CN" altLang="zh-CN" kern="100" spc="30" dirty="0">
                <a:ea typeface="方正书宋简体"/>
                <a:cs typeface="Times New Roman" panose="02020603050405020304"/>
              </a:rPr>
              <a:t>综合布线系统工程检验项目及内容</a:t>
            </a:r>
            <a:endParaRPr lang="zh-CN" altLang="en-US" dirty="0"/>
          </a:p>
        </p:txBody>
      </p:sp>
      <p:graphicFrame>
        <p:nvGraphicFramePr>
          <p:cNvPr id="4" name="表格 3"/>
          <p:cNvGraphicFramePr>
            <a:graphicFrameLocks noGrp="1"/>
          </p:cNvGraphicFramePr>
          <p:nvPr/>
        </p:nvGraphicFramePr>
        <p:xfrm>
          <a:off x="2207568" y="1611282"/>
          <a:ext cx="7848600" cy="4625975"/>
        </p:xfrm>
        <a:graphic>
          <a:graphicData uri="http://schemas.openxmlformats.org/drawingml/2006/table">
            <a:tbl>
              <a:tblPr firstRow="1" firstCol="1" lastRow="1" lastCol="1" bandRow="1" bandCol="1"/>
              <a:tblGrid>
                <a:gridCol w="1516380"/>
                <a:gridCol w="2642235"/>
                <a:gridCol w="2642235"/>
                <a:gridCol w="620395"/>
                <a:gridCol w="427355"/>
              </a:tblGrid>
              <a:tr h="555124">
                <a:tc rowSpan="3">
                  <a:txBody>
                    <a:bodyPr/>
                    <a:lstStyle/>
                    <a:p>
                      <a:pPr marL="6350" indent="97790" algn="just">
                        <a:lnSpc>
                          <a:spcPct val="100000"/>
                        </a:lnSpc>
                        <a:spcBef>
                          <a:spcPts val="0"/>
                        </a:spcBef>
                        <a:spcAft>
                          <a:spcPts val="0"/>
                        </a:spcAft>
                      </a:pPr>
                      <a:r>
                        <a:rPr lang="zh-CN" sz="1800" kern="100" spc="30" dirty="0">
                          <a:effectLst/>
                          <a:latin typeface="方正书宋简体"/>
                          <a:cs typeface="Times New Roman" panose="02020603050405020304"/>
                        </a:rPr>
                        <a:t>七、管理系统</a:t>
                      </a:r>
                      <a:endParaRPr lang="zh-CN" sz="1800" kern="100" spc="30" dirty="0">
                        <a:effectLst/>
                        <a:latin typeface="方正书宋简体"/>
                        <a:cs typeface="Times New Roman" panose="02020603050405020304"/>
                      </a:endParaRPr>
                    </a:p>
                  </a:txBody>
                  <a:tcPr marL="17780" marR="177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indent="97790" algn="just">
                        <a:lnSpc>
                          <a:spcPct val="100000"/>
                        </a:lnSpc>
                        <a:spcBef>
                          <a:spcPts val="0"/>
                        </a:spcBef>
                        <a:spcAft>
                          <a:spcPts val="0"/>
                        </a:spcAft>
                      </a:pPr>
                      <a:r>
                        <a:rPr lang="en-US" sz="1800" kern="100" spc="30">
                          <a:effectLst/>
                          <a:latin typeface="方正书宋简体"/>
                          <a:cs typeface="Times New Roman" panose="02020603050405020304"/>
                        </a:rPr>
                        <a:t>1.</a:t>
                      </a:r>
                      <a:r>
                        <a:rPr lang="zh-CN" sz="1800" kern="100" spc="30">
                          <a:effectLst/>
                          <a:latin typeface="方正书宋简体"/>
                          <a:cs typeface="Times New Roman" panose="02020603050405020304"/>
                        </a:rPr>
                        <a:t>管理系统级别</a:t>
                      </a:r>
                      <a:endParaRPr lang="zh-CN" sz="18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indent="97790" algn="just">
                        <a:lnSpc>
                          <a:spcPct val="100000"/>
                        </a:lnSpc>
                        <a:spcBef>
                          <a:spcPts val="0"/>
                        </a:spcBef>
                        <a:spcAft>
                          <a:spcPts val="0"/>
                        </a:spcAft>
                      </a:pPr>
                      <a:r>
                        <a:rPr lang="zh-CN" sz="1800" kern="100" spc="30">
                          <a:effectLst/>
                          <a:latin typeface="方正书宋简体"/>
                          <a:cs typeface="Times New Roman" panose="02020603050405020304"/>
                        </a:rPr>
                        <a:t>符合设计要求</a:t>
                      </a:r>
                      <a:endParaRPr lang="zh-CN" sz="1800" kern="100" spc="3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6350" indent="97790" algn="just">
                        <a:lnSpc>
                          <a:spcPct val="100000"/>
                        </a:lnSpc>
                        <a:spcBef>
                          <a:spcPts val="0"/>
                        </a:spcBef>
                        <a:spcAft>
                          <a:spcPts val="0"/>
                        </a:spcAft>
                      </a:pPr>
                      <a:r>
                        <a:rPr lang="zh-CN" sz="1800" kern="100" spc="30">
                          <a:effectLst/>
                          <a:latin typeface="方正书宋简体"/>
                          <a:cs typeface="Times New Roman" panose="02020603050405020304"/>
                        </a:rPr>
                        <a:t>竣工检验</a:t>
                      </a:r>
                      <a:endParaRPr lang="zh-CN" sz="18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indent="97790" algn="just">
                        <a:lnSpc>
                          <a:spcPct val="100000"/>
                        </a:lnSpc>
                        <a:spcBef>
                          <a:spcPts val="0"/>
                        </a:spcBef>
                        <a:spcAft>
                          <a:spcPts val="0"/>
                        </a:spcAft>
                      </a:pPr>
                      <a:r>
                        <a:rPr lang="en-US" sz="1800" kern="10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7891">
                <a:tc vMerge="1">
                  <a:tcPr/>
                </a:tc>
                <a:tc>
                  <a:txBody>
                    <a:bodyPr/>
                    <a:lstStyle/>
                    <a:p>
                      <a:pPr marL="6350" indent="97790" algn="just">
                        <a:lnSpc>
                          <a:spcPct val="100000"/>
                        </a:lnSpc>
                        <a:spcBef>
                          <a:spcPts val="0"/>
                        </a:spcBef>
                        <a:spcAft>
                          <a:spcPts val="0"/>
                        </a:spcAft>
                      </a:pPr>
                      <a:r>
                        <a:rPr lang="en-US" sz="1800" kern="100" spc="30" dirty="0">
                          <a:effectLst/>
                          <a:latin typeface="方正书宋简体"/>
                          <a:cs typeface="Times New Roman" panose="02020603050405020304"/>
                        </a:rPr>
                        <a:t>2.</a:t>
                      </a:r>
                      <a:r>
                        <a:rPr lang="zh-CN" sz="1800" kern="100" spc="30" dirty="0">
                          <a:effectLst/>
                          <a:latin typeface="方正书宋简体"/>
                          <a:cs typeface="Times New Roman" panose="02020603050405020304"/>
                        </a:rPr>
                        <a:t>标识符与标签调设置</a:t>
                      </a:r>
                      <a:endParaRPr lang="zh-CN" sz="1800" kern="100" spc="30" dirty="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indent="97790" algn="just">
                        <a:lnSpc>
                          <a:spcPct val="100000"/>
                        </a:lnSpc>
                        <a:spcBef>
                          <a:spcPts val="0"/>
                        </a:spcBef>
                        <a:spcAft>
                          <a:spcPts val="0"/>
                        </a:spcAft>
                      </a:pPr>
                      <a:r>
                        <a:rPr lang="zh-CN" sz="1800" kern="100" spc="30" dirty="0">
                          <a:effectLst/>
                          <a:latin typeface="方正书宋简体"/>
                          <a:cs typeface="Times New Roman" panose="02020603050405020304"/>
                        </a:rPr>
                        <a:t>（</a:t>
                      </a:r>
                      <a:r>
                        <a:rPr lang="en-US" sz="1800" kern="100" spc="30" dirty="0">
                          <a:effectLst/>
                          <a:latin typeface="方正书宋简体"/>
                          <a:cs typeface="Times New Roman" panose="02020603050405020304"/>
                        </a:rPr>
                        <a:t>1</a:t>
                      </a:r>
                      <a:r>
                        <a:rPr lang="zh-CN" sz="1800" kern="100" spc="30" dirty="0">
                          <a:effectLst/>
                          <a:latin typeface="方正书宋简体"/>
                          <a:cs typeface="Times New Roman" panose="02020603050405020304"/>
                        </a:rPr>
                        <a:t>）专用标识符类型及组成；（</a:t>
                      </a:r>
                      <a:r>
                        <a:rPr lang="en-US" sz="1800" kern="100" spc="30" dirty="0">
                          <a:effectLst/>
                          <a:latin typeface="方正书宋简体"/>
                          <a:cs typeface="Times New Roman" panose="02020603050405020304"/>
                        </a:rPr>
                        <a:t>2</a:t>
                      </a:r>
                      <a:r>
                        <a:rPr lang="zh-CN" sz="1800" kern="100" spc="30" dirty="0">
                          <a:effectLst/>
                          <a:latin typeface="方正书宋简体"/>
                          <a:cs typeface="Times New Roman" panose="02020603050405020304"/>
                        </a:rPr>
                        <a:t>）标签设置；</a:t>
                      </a:r>
                      <a:endParaRPr lang="zh-CN" sz="1800" kern="100" spc="30" dirty="0">
                        <a:effectLst/>
                        <a:latin typeface="方正书宋简体"/>
                        <a:cs typeface="Times New Roman" panose="02020603050405020304"/>
                      </a:endParaRPr>
                    </a:p>
                    <a:p>
                      <a:pPr marL="6350" indent="97790" algn="just">
                        <a:lnSpc>
                          <a:spcPct val="100000"/>
                        </a:lnSpc>
                        <a:spcBef>
                          <a:spcPts val="0"/>
                        </a:spcBef>
                        <a:spcAft>
                          <a:spcPts val="0"/>
                        </a:spcAft>
                      </a:pPr>
                      <a:r>
                        <a:rPr lang="zh-CN" sz="1800" kern="100" spc="30" dirty="0">
                          <a:effectLst/>
                          <a:latin typeface="方正书宋简体"/>
                          <a:cs typeface="Times New Roman" panose="02020603050405020304"/>
                        </a:rPr>
                        <a:t>（</a:t>
                      </a:r>
                      <a:r>
                        <a:rPr lang="en-US" sz="1800" kern="100" spc="30" dirty="0">
                          <a:effectLst/>
                          <a:latin typeface="方正书宋简体"/>
                          <a:cs typeface="Times New Roman" panose="02020603050405020304"/>
                        </a:rPr>
                        <a:t>3</a:t>
                      </a:r>
                      <a:r>
                        <a:rPr lang="zh-CN" sz="1800" kern="100" spc="30" dirty="0">
                          <a:effectLst/>
                          <a:latin typeface="方正书宋简体"/>
                          <a:cs typeface="Times New Roman" panose="02020603050405020304"/>
                        </a:rPr>
                        <a:t>）标签材质及色标</a:t>
                      </a:r>
                      <a:endParaRPr lang="zh-CN" sz="1800" kern="100" spc="30" dirty="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cPr/>
                </a:tc>
                <a:tc>
                  <a:txBody>
                    <a:bodyPr/>
                    <a:lstStyle/>
                    <a:p>
                      <a:pPr marL="6350" indent="97790" algn="just">
                        <a:lnSpc>
                          <a:spcPct val="100000"/>
                        </a:lnSpc>
                        <a:spcBef>
                          <a:spcPts val="0"/>
                        </a:spcBef>
                        <a:spcAft>
                          <a:spcPts val="0"/>
                        </a:spcAft>
                      </a:pPr>
                      <a:r>
                        <a:rPr lang="en-US" sz="1800" kern="10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0247">
                <a:tc vMerge="1">
                  <a:tcPr/>
                </a:tc>
                <a:tc>
                  <a:txBody>
                    <a:bodyPr/>
                    <a:lstStyle/>
                    <a:p>
                      <a:pPr marL="6350" indent="97790" algn="just">
                        <a:lnSpc>
                          <a:spcPct val="100000"/>
                        </a:lnSpc>
                        <a:spcBef>
                          <a:spcPts val="0"/>
                        </a:spcBef>
                        <a:spcAft>
                          <a:spcPts val="0"/>
                        </a:spcAft>
                      </a:pPr>
                      <a:r>
                        <a:rPr lang="en-US" sz="1800" kern="100" spc="30">
                          <a:effectLst/>
                          <a:latin typeface="方正书宋简体"/>
                          <a:cs typeface="Times New Roman" panose="02020603050405020304"/>
                        </a:rPr>
                        <a:t>3.</a:t>
                      </a:r>
                      <a:r>
                        <a:rPr lang="zh-CN" sz="1800" kern="100" spc="30">
                          <a:effectLst/>
                          <a:latin typeface="方正书宋简体"/>
                          <a:cs typeface="Times New Roman" panose="02020603050405020304"/>
                        </a:rPr>
                        <a:t>记录和报告</a:t>
                      </a:r>
                      <a:endParaRPr lang="zh-CN" sz="18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indent="97790" algn="just">
                        <a:lnSpc>
                          <a:spcPct val="100000"/>
                        </a:lnSpc>
                        <a:spcBef>
                          <a:spcPts val="0"/>
                        </a:spcBef>
                        <a:spcAft>
                          <a:spcPts val="0"/>
                        </a:spcAft>
                      </a:pPr>
                      <a:r>
                        <a:rPr lang="zh-CN" sz="1800" kern="100" spc="30">
                          <a:effectLst/>
                          <a:latin typeface="方正书宋简体"/>
                          <a:cs typeface="Times New Roman" panose="02020603050405020304"/>
                        </a:rPr>
                        <a:t>（</a:t>
                      </a:r>
                      <a:r>
                        <a:rPr lang="en-US" sz="1800" kern="100" spc="30">
                          <a:effectLst/>
                          <a:latin typeface="方正书宋简体"/>
                          <a:cs typeface="Times New Roman" panose="02020603050405020304"/>
                        </a:rPr>
                        <a:t>1</a:t>
                      </a:r>
                      <a:r>
                        <a:rPr lang="zh-CN" sz="1800" kern="100" spc="30">
                          <a:effectLst/>
                          <a:latin typeface="方正书宋简体"/>
                          <a:cs typeface="Times New Roman" panose="02020603050405020304"/>
                        </a:rPr>
                        <a:t>）记录信息；（</a:t>
                      </a:r>
                      <a:r>
                        <a:rPr lang="en-US" sz="1800" kern="100" spc="30">
                          <a:effectLst/>
                          <a:latin typeface="方正书宋简体"/>
                          <a:cs typeface="Times New Roman" panose="02020603050405020304"/>
                        </a:rPr>
                        <a:t>2</a:t>
                      </a:r>
                      <a:r>
                        <a:rPr lang="zh-CN" sz="1800" kern="100" spc="30">
                          <a:effectLst/>
                          <a:latin typeface="方正书宋简体"/>
                          <a:cs typeface="Times New Roman" panose="02020603050405020304"/>
                        </a:rPr>
                        <a:t>）报告；（</a:t>
                      </a:r>
                      <a:r>
                        <a:rPr lang="en-US" sz="1800" kern="100" spc="30">
                          <a:effectLst/>
                          <a:latin typeface="方正书宋简体"/>
                          <a:cs typeface="Times New Roman" panose="02020603050405020304"/>
                        </a:rPr>
                        <a:t>3</a:t>
                      </a:r>
                      <a:r>
                        <a:rPr lang="zh-CN" sz="1800" kern="100" spc="30">
                          <a:effectLst/>
                          <a:latin typeface="方正书宋简体"/>
                          <a:cs typeface="Times New Roman" panose="02020603050405020304"/>
                        </a:rPr>
                        <a:t>）工程图纸</a:t>
                      </a:r>
                      <a:endParaRPr lang="zh-CN" sz="1800" kern="100" spc="3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cPr/>
                </a:tc>
                <a:tc>
                  <a:txBody>
                    <a:bodyPr/>
                    <a:lstStyle/>
                    <a:p>
                      <a:pPr marL="6350" indent="97790" algn="just">
                        <a:lnSpc>
                          <a:spcPct val="100000"/>
                        </a:lnSpc>
                        <a:spcBef>
                          <a:spcPts val="0"/>
                        </a:spcBef>
                        <a:spcAft>
                          <a:spcPts val="0"/>
                        </a:spcAft>
                      </a:pPr>
                      <a:r>
                        <a:rPr lang="en-US" sz="1800" kern="100" spc="30">
                          <a:effectLst/>
                          <a:latin typeface="方正书宋简体"/>
                          <a:cs typeface="Times New Roman" panose="02020603050405020304"/>
                        </a:rPr>
                        <a:t> </a:t>
                      </a:r>
                      <a:endParaRPr lang="zh-CN" sz="18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02768">
                <a:tc>
                  <a:txBody>
                    <a:bodyPr/>
                    <a:lstStyle/>
                    <a:p>
                      <a:pPr marL="6350" indent="97790" algn="just">
                        <a:lnSpc>
                          <a:spcPct val="100000"/>
                        </a:lnSpc>
                        <a:spcBef>
                          <a:spcPts val="0"/>
                        </a:spcBef>
                        <a:spcAft>
                          <a:spcPts val="0"/>
                        </a:spcAft>
                      </a:pPr>
                      <a:r>
                        <a:rPr lang="zh-CN" sz="1800" kern="100" spc="30">
                          <a:effectLst/>
                          <a:latin typeface="方正书宋简体"/>
                          <a:cs typeface="Times New Roman" panose="02020603050405020304"/>
                        </a:rPr>
                        <a:t>八、工程</a:t>
                      </a:r>
                      <a:endParaRPr lang="zh-CN" sz="1800" kern="100" spc="30">
                        <a:effectLst/>
                        <a:latin typeface="方正书宋简体"/>
                        <a:cs typeface="Times New Roman" panose="02020603050405020304"/>
                      </a:endParaRPr>
                    </a:p>
                    <a:p>
                      <a:pPr marL="6350" indent="97790" algn="just">
                        <a:lnSpc>
                          <a:spcPct val="100000"/>
                        </a:lnSpc>
                        <a:spcBef>
                          <a:spcPts val="0"/>
                        </a:spcBef>
                        <a:spcAft>
                          <a:spcPts val="0"/>
                        </a:spcAft>
                      </a:pPr>
                      <a:r>
                        <a:rPr lang="zh-CN" sz="1800" kern="100" spc="30">
                          <a:effectLst/>
                          <a:latin typeface="方正书宋简体"/>
                          <a:cs typeface="Times New Roman" panose="02020603050405020304"/>
                        </a:rPr>
                        <a:t>总验收</a:t>
                      </a:r>
                      <a:endParaRPr lang="zh-CN" sz="1800" kern="100" spc="30">
                        <a:effectLst/>
                        <a:latin typeface="方正书宋简体"/>
                        <a:cs typeface="Times New Roman" panose="02020603050405020304"/>
                      </a:endParaRPr>
                    </a:p>
                  </a:txBody>
                  <a:tcPr marL="17780" marR="177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indent="97790" algn="just">
                        <a:lnSpc>
                          <a:spcPct val="100000"/>
                        </a:lnSpc>
                        <a:spcBef>
                          <a:spcPts val="0"/>
                        </a:spcBef>
                        <a:spcAft>
                          <a:spcPts val="0"/>
                        </a:spcAft>
                      </a:pPr>
                      <a:r>
                        <a:rPr lang="en-US" sz="1800" kern="100" spc="30">
                          <a:effectLst/>
                          <a:latin typeface="方正书宋简体"/>
                          <a:cs typeface="Times New Roman" panose="02020603050405020304"/>
                        </a:rPr>
                        <a:t>1.</a:t>
                      </a:r>
                      <a:r>
                        <a:rPr lang="zh-CN" sz="1800" kern="100" spc="30">
                          <a:effectLst/>
                          <a:latin typeface="方正书宋简体"/>
                          <a:cs typeface="Times New Roman" panose="02020603050405020304"/>
                        </a:rPr>
                        <a:t>竣工技术文件</a:t>
                      </a:r>
                      <a:endParaRPr lang="zh-CN" sz="1800" kern="100" spc="30">
                        <a:effectLst/>
                        <a:latin typeface="方正书宋简体"/>
                        <a:cs typeface="Times New Roman" panose="02020603050405020304"/>
                      </a:endParaRPr>
                    </a:p>
                    <a:p>
                      <a:pPr marL="6350" indent="97790" algn="just">
                        <a:lnSpc>
                          <a:spcPct val="100000"/>
                        </a:lnSpc>
                        <a:spcBef>
                          <a:spcPts val="0"/>
                        </a:spcBef>
                        <a:spcAft>
                          <a:spcPts val="0"/>
                        </a:spcAft>
                      </a:pPr>
                      <a:r>
                        <a:rPr lang="en-US" sz="1800" kern="100" spc="30">
                          <a:effectLst/>
                          <a:latin typeface="方正书宋简体"/>
                          <a:cs typeface="Times New Roman" panose="02020603050405020304"/>
                        </a:rPr>
                        <a:t>2.</a:t>
                      </a:r>
                      <a:r>
                        <a:rPr lang="zh-CN" sz="1800" kern="100" spc="30">
                          <a:effectLst/>
                          <a:latin typeface="方正书宋简体"/>
                          <a:cs typeface="Times New Roman" panose="02020603050405020304"/>
                        </a:rPr>
                        <a:t>工程验收评价</a:t>
                      </a:r>
                      <a:endParaRPr lang="zh-CN" sz="1800" kern="100" spc="3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indent="97790" algn="just">
                        <a:lnSpc>
                          <a:spcPct val="100000"/>
                        </a:lnSpc>
                        <a:spcBef>
                          <a:spcPts val="0"/>
                        </a:spcBef>
                        <a:spcAft>
                          <a:spcPts val="0"/>
                        </a:spcAft>
                      </a:pPr>
                      <a:r>
                        <a:rPr lang="zh-CN" sz="1800" kern="100" spc="30">
                          <a:effectLst/>
                          <a:latin typeface="方正书宋简体"/>
                          <a:cs typeface="Times New Roman" panose="02020603050405020304"/>
                        </a:rPr>
                        <a:t>（</a:t>
                      </a:r>
                      <a:r>
                        <a:rPr lang="en-US" sz="1800" kern="100" spc="30">
                          <a:effectLst/>
                          <a:latin typeface="方正书宋简体"/>
                          <a:cs typeface="Times New Roman" panose="02020603050405020304"/>
                        </a:rPr>
                        <a:t>1</a:t>
                      </a:r>
                      <a:r>
                        <a:rPr lang="zh-CN" sz="1800" kern="100" spc="30">
                          <a:effectLst/>
                          <a:latin typeface="方正书宋简体"/>
                          <a:cs typeface="Times New Roman" panose="02020603050405020304"/>
                        </a:rPr>
                        <a:t>）清点、交接技术文件；</a:t>
                      </a:r>
                      <a:endParaRPr lang="zh-CN" sz="1800" kern="100" spc="30">
                        <a:effectLst/>
                        <a:latin typeface="方正书宋简体"/>
                        <a:cs typeface="Times New Roman" panose="02020603050405020304"/>
                      </a:endParaRPr>
                    </a:p>
                    <a:p>
                      <a:pPr marL="6350" indent="97790" algn="just">
                        <a:lnSpc>
                          <a:spcPct val="100000"/>
                        </a:lnSpc>
                        <a:spcBef>
                          <a:spcPts val="0"/>
                        </a:spcBef>
                        <a:spcAft>
                          <a:spcPts val="0"/>
                        </a:spcAft>
                      </a:pPr>
                      <a:r>
                        <a:rPr lang="zh-CN" sz="1800" kern="100" spc="30">
                          <a:effectLst/>
                          <a:latin typeface="方正书宋简体"/>
                          <a:cs typeface="Times New Roman" panose="02020603050405020304"/>
                        </a:rPr>
                        <a:t>（</a:t>
                      </a:r>
                      <a:r>
                        <a:rPr lang="en-US" sz="1800" kern="100" spc="30">
                          <a:effectLst/>
                          <a:latin typeface="方正书宋简体"/>
                          <a:cs typeface="Times New Roman" panose="02020603050405020304"/>
                        </a:rPr>
                        <a:t>2</a:t>
                      </a:r>
                      <a:r>
                        <a:rPr lang="zh-CN" sz="1800" kern="100" spc="30">
                          <a:effectLst/>
                          <a:latin typeface="方正书宋简体"/>
                          <a:cs typeface="Times New Roman" panose="02020603050405020304"/>
                        </a:rPr>
                        <a:t>）考核工程质量，确认验收结果</a:t>
                      </a:r>
                      <a:endParaRPr lang="zh-CN" sz="1800" kern="100" spc="30">
                        <a:effectLst/>
                        <a:latin typeface="方正书宋简体"/>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cPr/>
                </a:tc>
                <a:tc>
                  <a:txBody>
                    <a:bodyPr/>
                    <a:lstStyle/>
                    <a:p>
                      <a:pPr marL="6350" indent="97790" algn="just">
                        <a:lnSpc>
                          <a:spcPct val="100000"/>
                        </a:lnSpc>
                        <a:spcBef>
                          <a:spcPts val="0"/>
                        </a:spcBef>
                        <a:spcAft>
                          <a:spcPts val="0"/>
                        </a:spcAft>
                      </a:pPr>
                      <a:r>
                        <a:rPr lang="en-US" sz="1800" kern="100" spc="30" dirty="0">
                          <a:effectLst/>
                          <a:latin typeface="方正书宋简体"/>
                          <a:cs typeface="Times New Roman" panose="02020603050405020304"/>
                        </a:rPr>
                        <a:t> </a:t>
                      </a:r>
                      <a:endParaRPr lang="zh-CN" sz="1800" kern="100" spc="30" dirty="0">
                        <a:effectLst/>
                        <a:latin typeface="方正书宋简体"/>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29983"/>
            <a:ext cx="3568452"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07" name="Rectangle 39"/>
          <p:cNvSpPr>
            <a:spLocks noChangeArrowheads="1"/>
          </p:cNvSpPr>
          <p:nvPr/>
        </p:nvSpPr>
        <p:spPr bwMode="auto">
          <a:xfrm>
            <a:off x="879158" y="1207770"/>
            <a:ext cx="316884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5</a:t>
            </a:r>
            <a:r>
              <a:rPr lang="zh-CN" altLang="zh-CN" sz="2400" b="1" dirty="0">
                <a:solidFill>
                  <a:schemeClr val="bg1"/>
                </a:solidFill>
              </a:rPr>
              <a:t>．物理验收的要求</a:t>
            </a:r>
            <a:endParaRPr lang="zh-CN" altLang="zh-CN" sz="2400" b="1" dirty="0">
              <a:solidFill>
                <a:schemeClr val="bg1"/>
              </a:solidFill>
            </a:endParaRPr>
          </a:p>
        </p:txBody>
      </p:sp>
      <p:sp>
        <p:nvSpPr>
          <p:cNvPr id="9" name="Rectangle 75"/>
          <p:cNvSpPr>
            <a:spLocks noChangeArrowheads="1"/>
          </p:cNvSpPr>
          <p:nvPr/>
        </p:nvSpPr>
        <p:spPr bwMode="auto">
          <a:xfrm>
            <a:off x="623570" y="1772920"/>
            <a:ext cx="10927080" cy="464375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lang="zh-CN" altLang="zh-CN" sz="2400" dirty="0"/>
              <a:t>（</a:t>
            </a:r>
            <a:r>
              <a:rPr lang="en-US" altLang="zh-CN" sz="2400" dirty="0"/>
              <a:t>1</a:t>
            </a:r>
            <a:r>
              <a:rPr lang="zh-CN" altLang="zh-CN" sz="2400" dirty="0"/>
              <a:t>）系统工程安装质量检查，各项指标符合设计要求，则被检项目检查结果为合格；被检项目的合格率为</a:t>
            </a:r>
            <a:r>
              <a:rPr lang="en-US" altLang="zh-CN" sz="2400" dirty="0"/>
              <a:t>100%</a:t>
            </a:r>
            <a:r>
              <a:rPr lang="zh-CN" altLang="zh-CN" sz="2400" dirty="0"/>
              <a:t>，则工程安装质量判为合格。</a:t>
            </a:r>
            <a:endParaRPr lang="zh-CN" altLang="zh-CN" sz="2400" dirty="0"/>
          </a:p>
          <a:p>
            <a:pPr indent="628650"/>
            <a:r>
              <a:rPr lang="zh-CN" altLang="zh-CN" sz="2400" dirty="0"/>
              <a:t>（</a:t>
            </a:r>
            <a:r>
              <a:rPr lang="en-US" altLang="zh-CN" sz="2400" dirty="0"/>
              <a:t>2</a:t>
            </a:r>
            <a:r>
              <a:rPr lang="zh-CN" altLang="zh-CN" sz="2400" dirty="0"/>
              <a:t>）系统性能检测中，对绞电缆布线链路、光纤信道应全部检测，竣工验收需要抽验时，抽样比例不低于</a:t>
            </a:r>
            <a:r>
              <a:rPr lang="en-US" altLang="zh-CN" sz="2400" dirty="0"/>
              <a:t>10%</a:t>
            </a:r>
            <a:r>
              <a:rPr lang="zh-CN" altLang="zh-CN" sz="2400" dirty="0"/>
              <a:t>，抽样点应包括最远布线点。</a:t>
            </a:r>
            <a:endParaRPr lang="zh-CN" altLang="zh-CN" sz="2400" dirty="0"/>
          </a:p>
          <a:p>
            <a:pPr indent="628650"/>
            <a:r>
              <a:rPr lang="zh-CN" altLang="zh-CN" sz="2400" dirty="0"/>
              <a:t>（</a:t>
            </a:r>
            <a:r>
              <a:rPr lang="en-US" altLang="zh-CN" sz="2400" dirty="0"/>
              <a:t>3</a:t>
            </a:r>
            <a:r>
              <a:rPr lang="zh-CN" altLang="zh-CN" sz="2400" dirty="0"/>
              <a:t>）系统性能检测单项合格判定：</a:t>
            </a:r>
            <a:endParaRPr lang="zh-CN" altLang="zh-CN" sz="2400" dirty="0"/>
          </a:p>
          <a:p>
            <a:pPr indent="628650"/>
            <a:r>
              <a:rPr lang="zh-CN" altLang="zh-CN" sz="2400" dirty="0"/>
              <a:t>①</a:t>
            </a:r>
            <a:r>
              <a:rPr lang="en-US" altLang="zh-CN" sz="2400" dirty="0"/>
              <a:t> </a:t>
            </a:r>
            <a:r>
              <a:rPr lang="zh-CN" altLang="zh-CN" sz="2400" dirty="0"/>
              <a:t>如果一个被测项目的技术参数测试结果不合格，则该项目判为不合格。如果某一被测项目的检测结果与相应规定的差值在仪表准确度范围内，则该被测项目应判为合格</a:t>
            </a:r>
            <a:r>
              <a:rPr lang="zh-CN" altLang="zh-CN" sz="2400" dirty="0" smtClean="0"/>
              <a:t>。</a:t>
            </a:r>
            <a:endParaRPr lang="zh-CN" altLang="zh-CN" sz="2400" dirty="0" smtClean="0"/>
          </a:p>
          <a:p>
            <a:pPr indent="628650"/>
            <a:r>
              <a:rPr lang="zh-CN" altLang="zh-CN" sz="2400" dirty="0">
                <a:sym typeface="+mn-ea"/>
              </a:rPr>
              <a:t>②</a:t>
            </a:r>
            <a:r>
              <a:rPr lang="en-US" altLang="zh-CN" sz="2400" dirty="0">
                <a:sym typeface="+mn-ea"/>
              </a:rPr>
              <a:t> </a:t>
            </a:r>
            <a:r>
              <a:rPr lang="zh-CN" altLang="zh-CN" sz="2400" dirty="0">
                <a:sym typeface="+mn-ea"/>
              </a:rPr>
              <a:t>按国际</a:t>
            </a:r>
            <a:r>
              <a:rPr lang="en-US" altLang="zh-CN" sz="2400" dirty="0">
                <a:sym typeface="+mn-ea"/>
              </a:rPr>
              <a:t>GB50312</a:t>
            </a:r>
            <a:r>
              <a:rPr lang="zh-CN" altLang="zh-CN" sz="2400" dirty="0">
                <a:sym typeface="+mn-ea"/>
              </a:rPr>
              <a:t>—</a:t>
            </a:r>
            <a:r>
              <a:rPr lang="en-US" altLang="zh-CN" sz="2400" dirty="0">
                <a:sym typeface="+mn-ea"/>
              </a:rPr>
              <a:t>2016</a:t>
            </a:r>
            <a:r>
              <a:rPr lang="zh-CN" altLang="zh-CN" sz="2400" dirty="0">
                <a:sym typeface="+mn-ea"/>
              </a:rPr>
              <a:t>《综合布线系统工程验收规范》中《附录</a:t>
            </a:r>
            <a:r>
              <a:rPr lang="en-US" altLang="zh-CN" sz="2400" dirty="0">
                <a:sym typeface="+mn-ea"/>
              </a:rPr>
              <a:t>B</a:t>
            </a:r>
            <a:r>
              <a:rPr lang="zh-CN" altLang="zh-CN" sz="2400" dirty="0">
                <a:sym typeface="+mn-ea"/>
              </a:rPr>
              <a:t>综合布线系统工程电气测试方法及测试内容》的要求的指标要求。</a:t>
            </a:r>
            <a:endParaRPr lang="zh-CN" altLang="zh-CN" sz="2400" dirty="0"/>
          </a:p>
          <a:p>
            <a:pPr indent="628650"/>
            <a:r>
              <a:rPr lang="zh-CN" altLang="zh-CN" sz="2400" dirty="0">
                <a:sym typeface="+mn-ea"/>
              </a:rPr>
              <a:t>③</a:t>
            </a:r>
            <a:r>
              <a:rPr lang="en-US" altLang="zh-CN" sz="2400" dirty="0">
                <a:sym typeface="+mn-ea"/>
              </a:rPr>
              <a:t> </a:t>
            </a:r>
            <a:r>
              <a:rPr lang="zh-CN" altLang="zh-CN" sz="2400" dirty="0">
                <a:sym typeface="+mn-ea"/>
              </a:rPr>
              <a:t>主干布线大对数电缆中按</a:t>
            </a:r>
            <a:r>
              <a:rPr lang="en-US" altLang="zh-CN" sz="2400" dirty="0">
                <a:sym typeface="+mn-ea"/>
              </a:rPr>
              <a:t>4</a:t>
            </a:r>
            <a:r>
              <a:rPr lang="zh-CN" altLang="zh-CN" sz="2400" dirty="0">
                <a:sym typeface="+mn-ea"/>
              </a:rPr>
              <a:t>对对绞线对测试，指标有一项不合格，则判为不合格。</a:t>
            </a:r>
            <a:endParaRPr lang="zh-CN" altLang="zh-CN" sz="2400" dirty="0"/>
          </a:p>
        </p:txBody>
      </p:sp>
      <p:sp>
        <p:nvSpPr>
          <p:cNvPr id="6" name="标题 1"/>
          <p:cNvSpPr/>
          <p:nvPr/>
        </p:nvSpPr>
        <p:spPr bwMode="auto">
          <a:xfrm>
            <a:off x="2927648" y="260350"/>
            <a:ext cx="727280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16</a:t>
            </a:r>
            <a:r>
              <a:rPr lang="zh-CN" altLang="zh-CN" sz="3200" b="1" dirty="0" smtClean="0"/>
              <a:t>.</a:t>
            </a:r>
            <a:r>
              <a:rPr lang="zh-CN" altLang="zh-CN" sz="3200" b="1" dirty="0"/>
              <a:t>2.4  物理验收</a:t>
            </a:r>
            <a:endParaRPr lang="zh-CN" altLang="zh-CN" sz="32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5" y="1129983"/>
            <a:ext cx="3568452"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07" name="Rectangle 39"/>
          <p:cNvSpPr>
            <a:spLocks noChangeArrowheads="1"/>
          </p:cNvSpPr>
          <p:nvPr/>
        </p:nvSpPr>
        <p:spPr bwMode="auto">
          <a:xfrm>
            <a:off x="735013" y="1207770"/>
            <a:ext cx="316884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5</a:t>
            </a:r>
            <a:r>
              <a:rPr lang="zh-CN" altLang="zh-CN" sz="2400" b="1" dirty="0">
                <a:solidFill>
                  <a:schemeClr val="bg1"/>
                </a:solidFill>
              </a:rPr>
              <a:t>．物理验收的要求</a:t>
            </a:r>
            <a:endParaRPr lang="zh-CN" altLang="zh-CN" sz="2400" b="1" dirty="0">
              <a:solidFill>
                <a:schemeClr val="bg1"/>
              </a:solidFill>
            </a:endParaRPr>
          </a:p>
        </p:txBody>
      </p:sp>
      <p:sp>
        <p:nvSpPr>
          <p:cNvPr id="9" name="Rectangle 75"/>
          <p:cNvSpPr>
            <a:spLocks noChangeArrowheads="1"/>
          </p:cNvSpPr>
          <p:nvPr/>
        </p:nvSpPr>
        <p:spPr bwMode="auto">
          <a:xfrm>
            <a:off x="479425" y="1772920"/>
            <a:ext cx="10937875" cy="464375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lang="zh-CN" altLang="zh-CN" sz="2400" dirty="0"/>
              <a:t>④</a:t>
            </a:r>
            <a:r>
              <a:rPr lang="en-US" altLang="zh-CN" sz="2400" dirty="0"/>
              <a:t> </a:t>
            </a:r>
            <a:r>
              <a:rPr lang="zh-CN" altLang="zh-CN" sz="2400" dirty="0"/>
              <a:t>如果光纤信道测试结果不满足指标要求，则该光纤信道判为不合格。</a:t>
            </a:r>
            <a:endParaRPr lang="zh-CN" altLang="zh-CN" sz="2400" dirty="0"/>
          </a:p>
          <a:p>
            <a:pPr indent="628650"/>
            <a:r>
              <a:rPr lang="zh-CN" altLang="zh-CN" sz="2400" dirty="0"/>
              <a:t>⑤</a:t>
            </a:r>
            <a:r>
              <a:rPr lang="en-US" altLang="zh-CN" sz="2400" dirty="0"/>
              <a:t> </a:t>
            </a:r>
            <a:r>
              <a:rPr lang="zh-CN" altLang="zh-CN" sz="2400" dirty="0"/>
              <a:t>未通过检测的链路、信道的电缆线对或光纤信道可在修复后复检</a:t>
            </a:r>
            <a:r>
              <a:rPr lang="zh-CN" altLang="zh-CN" sz="2400" dirty="0" smtClean="0"/>
              <a:t>。</a:t>
            </a:r>
            <a:endParaRPr lang="zh-CN" altLang="zh-CN" sz="2400" dirty="0" smtClean="0"/>
          </a:p>
          <a:p>
            <a:pPr indent="628650"/>
            <a:r>
              <a:rPr lang="zh-CN" altLang="zh-CN" sz="2400" dirty="0">
                <a:sym typeface="+mn-ea"/>
              </a:rPr>
              <a:t>（</a:t>
            </a:r>
            <a:r>
              <a:rPr lang="en-US" altLang="zh-CN" sz="2400" dirty="0">
                <a:sym typeface="+mn-ea"/>
              </a:rPr>
              <a:t>4</a:t>
            </a:r>
            <a:r>
              <a:rPr lang="zh-CN" altLang="zh-CN" sz="2400" dirty="0">
                <a:sym typeface="+mn-ea"/>
              </a:rPr>
              <a:t>）竣工检测综合合格判定：</a:t>
            </a:r>
            <a:endParaRPr lang="zh-CN" altLang="zh-CN" sz="2400" dirty="0"/>
          </a:p>
          <a:p>
            <a:pPr indent="628650"/>
            <a:r>
              <a:rPr lang="zh-CN" altLang="zh-CN" sz="2400" dirty="0">
                <a:sym typeface="+mn-ea"/>
              </a:rPr>
              <a:t>①</a:t>
            </a:r>
            <a:r>
              <a:rPr lang="en-US" altLang="zh-CN" sz="2400" dirty="0">
                <a:sym typeface="+mn-ea"/>
              </a:rPr>
              <a:t> </a:t>
            </a:r>
            <a:r>
              <a:rPr lang="zh-CN" altLang="zh-CN" sz="2400" dirty="0">
                <a:sym typeface="+mn-ea"/>
              </a:rPr>
              <a:t>对绞电缆布线全部检测时，无法修复的链路、信道或不合格线对数量有一项超过被测总数的</a:t>
            </a:r>
            <a:r>
              <a:rPr lang="en-US" altLang="zh-CN" sz="2400" dirty="0">
                <a:sym typeface="+mn-ea"/>
              </a:rPr>
              <a:t>1%</a:t>
            </a:r>
            <a:r>
              <a:rPr lang="zh-CN" altLang="zh-CN" sz="2400" dirty="0">
                <a:sym typeface="+mn-ea"/>
              </a:rPr>
              <a:t>，则判为不合格。光缆布线检测时，如果系统中有一条光纤信道无法修复，则判为不合格。</a:t>
            </a:r>
            <a:endParaRPr lang="zh-CN" altLang="zh-CN" sz="2400" dirty="0"/>
          </a:p>
          <a:p>
            <a:pPr indent="628650"/>
            <a:r>
              <a:rPr lang="zh-CN" altLang="zh-CN" sz="2400" dirty="0">
                <a:sym typeface="+mn-ea"/>
              </a:rPr>
              <a:t>②</a:t>
            </a:r>
            <a:r>
              <a:rPr lang="en-US" altLang="zh-CN" sz="2400" dirty="0">
                <a:sym typeface="+mn-ea"/>
              </a:rPr>
              <a:t> </a:t>
            </a:r>
            <a:r>
              <a:rPr lang="zh-CN" altLang="zh-CN" sz="2400" dirty="0">
                <a:sym typeface="+mn-ea"/>
              </a:rPr>
              <a:t>对绞电缆布线抽样检测时，被抽样检测点（线对）不合格比例不大于被测总数的</a:t>
            </a:r>
            <a:r>
              <a:rPr lang="en-US" altLang="zh-CN" sz="2400" dirty="0">
                <a:sym typeface="+mn-ea"/>
              </a:rPr>
              <a:t>1%</a:t>
            </a:r>
            <a:r>
              <a:rPr lang="zh-CN" altLang="zh-CN" sz="2400" dirty="0">
                <a:sym typeface="+mn-ea"/>
              </a:rPr>
              <a:t>，则视为抽样检测通过，不合格点（线对）应予以修复并复检。被抽样检测点（线对）不合格比例如果大于</a:t>
            </a:r>
            <a:r>
              <a:rPr lang="en-US" altLang="zh-CN" sz="2400" dirty="0">
                <a:sym typeface="+mn-ea"/>
              </a:rPr>
              <a:t>1%</a:t>
            </a:r>
            <a:r>
              <a:rPr lang="zh-CN" altLang="zh-CN" sz="2400" dirty="0">
                <a:sym typeface="+mn-ea"/>
              </a:rPr>
              <a:t>，则视为一次抽样检测未通过，应进行加倍抽样，加倍抽样不合格比例不大于</a:t>
            </a:r>
            <a:r>
              <a:rPr lang="en-US" altLang="zh-CN" sz="2400" dirty="0">
                <a:sym typeface="+mn-ea"/>
              </a:rPr>
              <a:t>1%</a:t>
            </a:r>
            <a:r>
              <a:rPr lang="zh-CN" altLang="zh-CN" sz="2400" dirty="0">
                <a:sym typeface="+mn-ea"/>
              </a:rPr>
              <a:t>，则视为抽样检测通过。若不合格比例仍大于</a:t>
            </a:r>
            <a:r>
              <a:rPr lang="en-US" altLang="zh-CN" sz="2400" dirty="0">
                <a:sym typeface="+mn-ea"/>
              </a:rPr>
              <a:t>1%</a:t>
            </a:r>
            <a:r>
              <a:rPr lang="zh-CN" altLang="zh-CN" sz="2400" dirty="0">
                <a:sym typeface="+mn-ea"/>
              </a:rPr>
              <a:t>，则视为抽样检测不通过，应进行全部检测，并按全部检测要求进行判定。</a:t>
            </a:r>
            <a:endParaRPr lang="zh-CN" altLang="zh-CN" sz="2400" dirty="0"/>
          </a:p>
        </p:txBody>
      </p:sp>
      <p:sp>
        <p:nvSpPr>
          <p:cNvPr id="6" name="标题 1"/>
          <p:cNvSpPr/>
          <p:nvPr/>
        </p:nvSpPr>
        <p:spPr bwMode="auto">
          <a:xfrm>
            <a:off x="2927648" y="260350"/>
            <a:ext cx="727280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16</a:t>
            </a:r>
            <a:r>
              <a:rPr lang="zh-CN" altLang="zh-CN" sz="3200" b="1" dirty="0" smtClean="0"/>
              <a:t>.</a:t>
            </a:r>
            <a:r>
              <a:rPr lang="zh-CN" altLang="zh-CN" sz="3200" b="1" dirty="0"/>
              <a:t>2.4  物理验收</a:t>
            </a:r>
            <a:endParaRPr lang="zh-CN" altLang="zh-CN" sz="32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5" y="1130300"/>
            <a:ext cx="3213735" cy="57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07" name="Rectangle 39"/>
          <p:cNvSpPr>
            <a:spLocks noChangeArrowheads="1"/>
          </p:cNvSpPr>
          <p:nvPr/>
        </p:nvSpPr>
        <p:spPr bwMode="auto">
          <a:xfrm>
            <a:off x="735330" y="1207770"/>
            <a:ext cx="285369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rgbClr val="FFFFFF"/>
                </a:solidFill>
              </a:rPr>
              <a:t>5</a:t>
            </a:r>
            <a:r>
              <a:rPr lang="zh-CN" altLang="zh-CN" sz="2400" b="1" dirty="0">
                <a:solidFill>
                  <a:srgbClr val="FFFFFF"/>
                </a:solidFill>
              </a:rPr>
              <a:t>．物理验收的要求</a:t>
            </a:r>
            <a:endParaRPr lang="zh-CN" altLang="zh-CN" sz="2400" b="1" dirty="0">
              <a:solidFill>
                <a:srgbClr val="FFFFFF"/>
              </a:solidFill>
            </a:endParaRPr>
          </a:p>
        </p:txBody>
      </p:sp>
      <p:sp>
        <p:nvSpPr>
          <p:cNvPr id="9" name="Rectangle 75"/>
          <p:cNvSpPr>
            <a:spLocks noChangeArrowheads="1"/>
          </p:cNvSpPr>
          <p:nvPr/>
        </p:nvSpPr>
        <p:spPr bwMode="auto">
          <a:xfrm>
            <a:off x="479425" y="1772920"/>
            <a:ext cx="11017250" cy="464375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lang="zh-CN" altLang="zh-CN" sz="2400" dirty="0"/>
              <a:t>③</a:t>
            </a:r>
            <a:r>
              <a:rPr lang="en-US" altLang="zh-CN" sz="2400" dirty="0"/>
              <a:t> </a:t>
            </a:r>
            <a:r>
              <a:rPr lang="zh-CN" altLang="zh-CN" sz="2400" dirty="0"/>
              <a:t>全部检测或抽样检测的结论为合格，则竣工检测的最后结论为合格；全部检测的结论为不合格，则竣工检测的最后结论为不合格。</a:t>
            </a:r>
            <a:endParaRPr lang="zh-CN" altLang="zh-CN" sz="2400" dirty="0"/>
          </a:p>
          <a:p>
            <a:pPr indent="628650"/>
            <a:r>
              <a:rPr lang="zh-CN" altLang="zh-CN" sz="2400" dirty="0"/>
              <a:t>（</a:t>
            </a:r>
            <a:r>
              <a:rPr lang="en-US" altLang="zh-CN" sz="2400" dirty="0"/>
              <a:t>5</a:t>
            </a:r>
            <a:r>
              <a:rPr lang="zh-CN" altLang="zh-CN" sz="2400" dirty="0"/>
              <a:t>）综合布线系统管理系统检测，标签和标识按</a:t>
            </a:r>
            <a:r>
              <a:rPr lang="en-US" altLang="zh-CN" sz="2400" dirty="0"/>
              <a:t>10%</a:t>
            </a:r>
            <a:r>
              <a:rPr lang="zh-CN" altLang="zh-CN" sz="2400" dirty="0"/>
              <a:t>抽检，系统软件功能全部检测。检测结果符合设计要求，则判为合格。</a:t>
            </a:r>
            <a:endParaRPr lang="zh-CN" altLang="zh-CN" sz="2400" dirty="0"/>
          </a:p>
        </p:txBody>
      </p:sp>
      <p:sp>
        <p:nvSpPr>
          <p:cNvPr id="6" name="标题 1"/>
          <p:cNvSpPr/>
          <p:nvPr/>
        </p:nvSpPr>
        <p:spPr bwMode="auto">
          <a:xfrm>
            <a:off x="2927648" y="260350"/>
            <a:ext cx="727280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16</a:t>
            </a:r>
            <a:r>
              <a:rPr lang="zh-CN" altLang="zh-CN" sz="3200" b="1" dirty="0" smtClean="0"/>
              <a:t>.</a:t>
            </a:r>
            <a:r>
              <a:rPr lang="zh-CN" altLang="zh-CN" sz="3200" b="1" dirty="0"/>
              <a:t>2.4  物理验收</a:t>
            </a:r>
            <a:endParaRPr lang="zh-CN" altLang="zh-CN" sz="32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8" descr="3"/>
          <p:cNvPicPr>
            <a:picLocks noChangeAspect="1" noChangeArrowheads="1"/>
          </p:cNvPicPr>
          <p:nvPr/>
        </p:nvPicPr>
        <p:blipFill>
          <a:blip r:embed="rId1"/>
          <a:srcRect/>
          <a:stretch>
            <a:fillRect/>
          </a:stretch>
        </p:blipFill>
        <p:spPr bwMode="auto">
          <a:xfrm>
            <a:off x="2309786" y="1222906"/>
            <a:ext cx="3024188" cy="576262"/>
          </a:xfrm>
          <a:prstGeom prst="rect">
            <a:avLst/>
          </a:prstGeom>
          <a:noFill/>
          <a:ln w="9525">
            <a:noFill/>
            <a:miter lim="800000"/>
            <a:headEnd/>
            <a:tailEnd/>
          </a:ln>
        </p:spPr>
      </p:pic>
      <p:sp>
        <p:nvSpPr>
          <p:cNvPr id="5125" name="标题 1"/>
          <p:cNvSpPr/>
          <p:nvPr/>
        </p:nvSpPr>
        <p:spPr bwMode="auto">
          <a:xfrm>
            <a:off x="2927649" y="260350"/>
            <a:ext cx="7416824" cy="576263"/>
          </a:xfrm>
          <a:prstGeom prst="rect">
            <a:avLst/>
          </a:prstGeom>
          <a:noFill/>
          <a:ln w="9525">
            <a:noFill/>
            <a:miter lim="800000"/>
          </a:ln>
        </p:spPr>
        <p:txBody>
          <a:bodyPr/>
          <a:lstStyle/>
          <a:p>
            <a:r>
              <a:rPr lang="zh-CN" altLang="zh-CN" sz="3200" b="1" dirty="0" smtClean="0"/>
              <a:t>任务</a:t>
            </a:r>
            <a:r>
              <a:rPr lang="en-US" altLang="zh-CN" sz="3200" b="1" dirty="0" smtClean="0"/>
              <a:t>16  </a:t>
            </a:r>
            <a:r>
              <a:rPr lang="zh-CN" altLang="zh-CN" sz="3200" b="1" dirty="0"/>
              <a:t>综合布线系统工程验收</a:t>
            </a:r>
            <a:endParaRPr lang="zh-CN" altLang="zh-CN" sz="3200" b="1" dirty="0"/>
          </a:p>
        </p:txBody>
      </p:sp>
      <p:sp>
        <p:nvSpPr>
          <p:cNvPr id="2" name="矩形 1"/>
          <p:cNvSpPr/>
          <p:nvPr/>
        </p:nvSpPr>
        <p:spPr>
          <a:xfrm>
            <a:off x="2711624" y="1280204"/>
            <a:ext cx="2169160" cy="460375"/>
          </a:xfrm>
          <a:prstGeom prst="rect">
            <a:avLst/>
          </a:prstGeom>
        </p:spPr>
        <p:txBody>
          <a:bodyPr wrap="none">
            <a:spAutoFit/>
          </a:bodyPr>
          <a:lstStyle/>
          <a:p>
            <a:r>
              <a:rPr lang="en-US" altLang="zh-CN" sz="2400" b="1" dirty="0" smtClean="0">
                <a:solidFill>
                  <a:schemeClr val="bg1"/>
                </a:solidFill>
              </a:rPr>
              <a:t>16.2  </a:t>
            </a:r>
            <a:r>
              <a:rPr lang="zh-CN" altLang="en-US" sz="2400" b="1" dirty="0" smtClean="0">
                <a:solidFill>
                  <a:schemeClr val="bg1"/>
                </a:solidFill>
              </a:rPr>
              <a:t>相关知识</a:t>
            </a:r>
            <a:endParaRPr lang="zh-CN" altLang="en-US" sz="2400" b="1" dirty="0">
              <a:solidFill>
                <a:schemeClr val="bg1"/>
              </a:solidFill>
            </a:endParaRPr>
          </a:p>
        </p:txBody>
      </p:sp>
      <p:sp>
        <p:nvSpPr>
          <p:cNvPr id="6" name="Rectangle 10"/>
          <p:cNvSpPr>
            <a:spLocks noChangeArrowheads="1"/>
          </p:cNvSpPr>
          <p:nvPr/>
        </p:nvSpPr>
        <p:spPr bwMode="auto">
          <a:xfrm>
            <a:off x="2567608" y="1857706"/>
            <a:ext cx="6643734" cy="460375"/>
          </a:xfrm>
          <a:prstGeom prst="rect">
            <a:avLst/>
          </a:prstGeom>
          <a:solidFill>
            <a:srgbClr val="FFFFFF"/>
          </a:solidFill>
          <a:ln w="9525">
            <a:solidFill>
              <a:srgbClr val="99CCFF"/>
            </a:solidFill>
            <a:miter lim="800000"/>
          </a:ln>
        </p:spPr>
        <p:txBody>
          <a:bodyPr wrap="square">
            <a:spAutoFit/>
          </a:bodyPr>
          <a:lstStyle/>
          <a:p>
            <a:r>
              <a:rPr lang="en-US" altLang="zh-CN" sz="2400" dirty="0" smtClean="0"/>
              <a:t>16</a:t>
            </a:r>
            <a:r>
              <a:rPr lang="zh-CN" altLang="zh-CN" sz="2400" dirty="0" smtClean="0"/>
              <a:t>.</a:t>
            </a:r>
            <a:r>
              <a:rPr lang="zh-CN" altLang="zh-CN" sz="2400" dirty="0"/>
              <a:t>2.1  工程验收的依据和标准</a:t>
            </a:r>
            <a:endParaRPr lang="zh-CN" altLang="zh-CN" sz="2400" dirty="0"/>
          </a:p>
        </p:txBody>
      </p:sp>
      <p:sp>
        <p:nvSpPr>
          <p:cNvPr id="7" name="Rectangle 10"/>
          <p:cNvSpPr>
            <a:spLocks noChangeArrowheads="1"/>
          </p:cNvSpPr>
          <p:nvPr/>
        </p:nvSpPr>
        <p:spPr bwMode="auto">
          <a:xfrm>
            <a:off x="2567608" y="2476965"/>
            <a:ext cx="6643734" cy="460375"/>
          </a:xfrm>
          <a:prstGeom prst="rect">
            <a:avLst/>
          </a:prstGeom>
          <a:solidFill>
            <a:srgbClr val="FFFFFF"/>
          </a:solidFill>
          <a:ln w="9525">
            <a:solidFill>
              <a:srgbClr val="99CCFF"/>
            </a:solidFill>
            <a:miter lim="800000"/>
          </a:ln>
        </p:spPr>
        <p:txBody>
          <a:bodyPr wrap="square">
            <a:spAutoFit/>
          </a:bodyPr>
          <a:lstStyle/>
          <a:p>
            <a:r>
              <a:rPr lang="en-US" altLang="zh-CN" sz="2400" dirty="0" smtClean="0"/>
              <a:t>16</a:t>
            </a:r>
            <a:r>
              <a:rPr lang="zh-CN" altLang="zh-CN" sz="2400" dirty="0" smtClean="0"/>
              <a:t>.</a:t>
            </a:r>
            <a:r>
              <a:rPr lang="zh-CN" altLang="zh-CN" sz="2400" dirty="0"/>
              <a:t>2.2  工程验收阶段</a:t>
            </a:r>
            <a:endParaRPr lang="zh-CN" altLang="zh-CN" sz="2400" dirty="0"/>
          </a:p>
        </p:txBody>
      </p:sp>
      <p:sp>
        <p:nvSpPr>
          <p:cNvPr id="8" name="Rectangle 10"/>
          <p:cNvSpPr>
            <a:spLocks noChangeArrowheads="1"/>
          </p:cNvSpPr>
          <p:nvPr/>
        </p:nvSpPr>
        <p:spPr bwMode="auto">
          <a:xfrm>
            <a:off x="2567608" y="3087144"/>
            <a:ext cx="6840760" cy="460375"/>
          </a:xfrm>
          <a:prstGeom prst="rect">
            <a:avLst/>
          </a:prstGeom>
          <a:solidFill>
            <a:srgbClr val="FFFFFF"/>
          </a:solidFill>
          <a:ln w="9525">
            <a:solidFill>
              <a:srgbClr val="99CCFF"/>
            </a:solidFill>
            <a:miter lim="800000"/>
          </a:ln>
        </p:spPr>
        <p:txBody>
          <a:bodyPr wrap="square">
            <a:spAutoFit/>
          </a:bodyPr>
          <a:lstStyle/>
          <a:p>
            <a:r>
              <a:rPr lang="en-US" altLang="zh-CN" sz="2400" dirty="0" smtClean="0"/>
              <a:t>16</a:t>
            </a:r>
            <a:r>
              <a:rPr lang="zh-CN" altLang="zh-CN" sz="2400" dirty="0" smtClean="0"/>
              <a:t>.</a:t>
            </a:r>
            <a:r>
              <a:rPr lang="zh-CN" altLang="zh-CN" sz="2400" dirty="0"/>
              <a:t>2.3  综合布线系统工程验收条件、组织和方式</a:t>
            </a:r>
            <a:endParaRPr lang="zh-CN" altLang="zh-CN" sz="2400" dirty="0"/>
          </a:p>
        </p:txBody>
      </p:sp>
      <p:sp>
        <p:nvSpPr>
          <p:cNvPr id="9" name="Rectangle 10"/>
          <p:cNvSpPr>
            <a:spLocks noChangeArrowheads="1"/>
          </p:cNvSpPr>
          <p:nvPr/>
        </p:nvSpPr>
        <p:spPr bwMode="auto">
          <a:xfrm>
            <a:off x="2567608" y="3687855"/>
            <a:ext cx="6643734" cy="460375"/>
          </a:xfrm>
          <a:prstGeom prst="rect">
            <a:avLst/>
          </a:prstGeom>
          <a:solidFill>
            <a:srgbClr val="FFFFFF"/>
          </a:solidFill>
          <a:ln w="9525">
            <a:solidFill>
              <a:srgbClr val="99CCFF"/>
            </a:solidFill>
            <a:miter lim="800000"/>
          </a:ln>
        </p:spPr>
        <p:txBody>
          <a:bodyPr wrap="square">
            <a:spAutoFit/>
          </a:bodyPr>
          <a:lstStyle/>
          <a:p>
            <a:r>
              <a:rPr lang="en-US" altLang="zh-CN" sz="2400" dirty="0" smtClean="0"/>
              <a:t>16</a:t>
            </a:r>
            <a:r>
              <a:rPr lang="zh-CN" altLang="zh-CN" sz="2400" dirty="0" smtClean="0"/>
              <a:t>.</a:t>
            </a:r>
            <a:r>
              <a:rPr lang="zh-CN" altLang="zh-CN" sz="2400" dirty="0"/>
              <a:t>2.4  物理验收</a:t>
            </a:r>
            <a:endParaRPr lang="zh-CN" altLang="zh-CN" sz="2400" dirty="0"/>
          </a:p>
        </p:txBody>
      </p:sp>
      <p:sp>
        <p:nvSpPr>
          <p:cNvPr id="14" name="Rectangle 10"/>
          <p:cNvSpPr>
            <a:spLocks noChangeArrowheads="1"/>
          </p:cNvSpPr>
          <p:nvPr/>
        </p:nvSpPr>
        <p:spPr bwMode="auto">
          <a:xfrm>
            <a:off x="2565254" y="4437112"/>
            <a:ext cx="6643734" cy="460375"/>
          </a:xfrm>
          <a:prstGeom prst="rect">
            <a:avLst/>
          </a:prstGeom>
          <a:solidFill>
            <a:srgbClr val="FFFFFF"/>
          </a:solidFill>
          <a:ln w="9525">
            <a:solidFill>
              <a:srgbClr val="99CCFF"/>
            </a:solidFill>
            <a:miter lim="800000"/>
          </a:ln>
        </p:spPr>
        <p:txBody>
          <a:bodyPr wrap="square">
            <a:spAutoFit/>
          </a:bodyPr>
          <a:lstStyle/>
          <a:p>
            <a:r>
              <a:rPr lang="en-US" altLang="zh-CN" sz="2400" dirty="0" smtClean="0"/>
              <a:t>16</a:t>
            </a:r>
            <a:r>
              <a:rPr lang="zh-CN" altLang="zh-CN" sz="2400" dirty="0" smtClean="0"/>
              <a:t>.</a:t>
            </a:r>
            <a:r>
              <a:rPr lang="zh-CN" altLang="zh-CN" sz="2400" dirty="0"/>
              <a:t>2.5  文档和系统测试验收</a:t>
            </a:r>
            <a:endParaRPr lang="zh-CN" altLang="zh-CN"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129983"/>
            <a:ext cx="3568452"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07" name="Rectangle 39"/>
          <p:cNvSpPr>
            <a:spLocks noChangeArrowheads="1"/>
          </p:cNvSpPr>
          <p:nvPr/>
        </p:nvSpPr>
        <p:spPr bwMode="auto">
          <a:xfrm>
            <a:off x="807403" y="1207770"/>
            <a:ext cx="316884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1</a:t>
            </a:r>
            <a:r>
              <a:rPr lang="zh-CN" altLang="zh-CN" sz="2400" b="1" dirty="0">
                <a:solidFill>
                  <a:schemeClr val="bg1"/>
                </a:solidFill>
              </a:rPr>
              <a:t>．竣工技术文件</a:t>
            </a:r>
            <a:endParaRPr lang="zh-CN" altLang="zh-CN" sz="2400" b="1" dirty="0">
              <a:solidFill>
                <a:schemeClr val="bg1"/>
              </a:solidFill>
            </a:endParaRPr>
          </a:p>
        </p:txBody>
      </p:sp>
      <p:sp>
        <p:nvSpPr>
          <p:cNvPr id="9" name="Rectangle 75"/>
          <p:cNvSpPr>
            <a:spLocks noChangeArrowheads="1"/>
          </p:cNvSpPr>
          <p:nvPr/>
        </p:nvSpPr>
        <p:spPr bwMode="auto">
          <a:xfrm>
            <a:off x="551815" y="1772920"/>
            <a:ext cx="10911840" cy="464375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lang="zh-CN" altLang="zh-CN" sz="2400" dirty="0"/>
              <a:t>（</a:t>
            </a:r>
            <a:r>
              <a:rPr lang="en-US" altLang="zh-CN" sz="2400" dirty="0"/>
              <a:t>1</a:t>
            </a:r>
            <a:r>
              <a:rPr lang="zh-CN" altLang="zh-CN" sz="2400" dirty="0"/>
              <a:t>）安装的工程量。</a:t>
            </a:r>
            <a:endParaRPr lang="zh-CN" altLang="zh-CN" sz="2400" dirty="0"/>
          </a:p>
          <a:p>
            <a:pPr indent="628650"/>
            <a:r>
              <a:rPr lang="zh-CN" altLang="zh-CN" sz="2400" dirty="0"/>
              <a:t>（</a:t>
            </a:r>
            <a:r>
              <a:rPr lang="en-US" altLang="zh-CN" sz="2400" dirty="0"/>
              <a:t>2</a:t>
            </a:r>
            <a:r>
              <a:rPr lang="zh-CN" altLang="zh-CN" sz="2400" dirty="0"/>
              <a:t>）工程说明。</a:t>
            </a:r>
            <a:endParaRPr lang="zh-CN" altLang="zh-CN" sz="2400" dirty="0"/>
          </a:p>
          <a:p>
            <a:pPr indent="628650"/>
            <a:r>
              <a:rPr lang="zh-CN" altLang="zh-CN" sz="2400" dirty="0"/>
              <a:t>（</a:t>
            </a:r>
            <a:r>
              <a:rPr lang="en-US" altLang="zh-CN" sz="2400" dirty="0"/>
              <a:t>3</a:t>
            </a:r>
            <a:r>
              <a:rPr lang="zh-CN" altLang="zh-CN" sz="2400" dirty="0"/>
              <a:t>）设备、器材明细表。设备、机架和主要部件的数量明细表，将整个工程中所用的设备、机架和主要部件分别统计，清晰地列出其型号、规格、程式和数量。</a:t>
            </a:r>
            <a:endParaRPr lang="zh-CN" altLang="zh-CN" sz="2400" dirty="0"/>
          </a:p>
          <a:p>
            <a:pPr indent="628650"/>
            <a:r>
              <a:rPr altLang="zh-CN" sz="2400" dirty="0"/>
              <a:t>（4）竣工图纸。综合布线系统工程竣工图纸应包括说明、设计系统图、及反映各部分设备安装情况的施工图。竣工图纸应，包括安装场地和布线管道的位置、尺寸、标识符等；设备间、电信间、进线间等安装场地的平面图或剖面图及信息插座模块安装位置；缆线布放路径、弯曲半径、孔洞、连接方法及尺寸等。</a:t>
            </a:r>
            <a:r>
              <a:rPr lang="zh-CN" altLang="zh-CN" sz="2400" dirty="0"/>
              <a:t>（</a:t>
            </a:r>
            <a:r>
              <a:rPr lang="en-US" altLang="zh-CN" sz="2400" dirty="0"/>
              <a:t>5</a:t>
            </a:r>
            <a:r>
              <a:rPr lang="zh-CN" altLang="zh-CN" sz="2400" dirty="0"/>
              <a:t>）工程核算。综合布线系统工程的主要安装工程量，如主干布线的缆线规格和长度，装设楼层配线架的规格和数量等。</a:t>
            </a:r>
            <a:endParaRPr lang="zh-CN" altLang="zh-CN" sz="2400" dirty="0"/>
          </a:p>
          <a:p>
            <a:pPr indent="628650"/>
            <a:endParaRPr altLang="zh-CN" sz="2400" dirty="0">
              <a:sym typeface="+mn-ea"/>
            </a:endParaRPr>
          </a:p>
        </p:txBody>
      </p:sp>
      <p:sp>
        <p:nvSpPr>
          <p:cNvPr id="6" name="标题 1"/>
          <p:cNvSpPr/>
          <p:nvPr/>
        </p:nvSpPr>
        <p:spPr bwMode="auto">
          <a:xfrm>
            <a:off x="2927648" y="260350"/>
            <a:ext cx="727280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16</a:t>
            </a:r>
            <a:r>
              <a:rPr lang="zh-CN" altLang="zh-CN" sz="3200" b="1" dirty="0" smtClean="0"/>
              <a:t>.</a:t>
            </a:r>
            <a:r>
              <a:rPr lang="zh-CN" altLang="zh-CN" sz="3200" b="1" dirty="0"/>
              <a:t>2.5  文档和系统测试验收</a:t>
            </a:r>
            <a:endParaRPr lang="zh-CN" altLang="zh-CN" sz="32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201738"/>
            <a:ext cx="3568452"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07" name="Rectangle 39"/>
          <p:cNvSpPr>
            <a:spLocks noChangeArrowheads="1"/>
          </p:cNvSpPr>
          <p:nvPr/>
        </p:nvSpPr>
        <p:spPr bwMode="auto">
          <a:xfrm>
            <a:off x="807403" y="1279525"/>
            <a:ext cx="316884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1</a:t>
            </a:r>
            <a:r>
              <a:rPr lang="zh-CN" altLang="zh-CN" sz="2400" b="1" dirty="0">
                <a:solidFill>
                  <a:schemeClr val="bg1"/>
                </a:solidFill>
              </a:rPr>
              <a:t>．竣工技术文件</a:t>
            </a:r>
            <a:endParaRPr lang="zh-CN" altLang="zh-CN" sz="2400" b="1" dirty="0">
              <a:solidFill>
                <a:schemeClr val="bg1"/>
              </a:solidFill>
            </a:endParaRPr>
          </a:p>
        </p:txBody>
      </p:sp>
      <p:sp>
        <p:nvSpPr>
          <p:cNvPr id="9" name="Rectangle 75"/>
          <p:cNvSpPr>
            <a:spLocks noChangeArrowheads="1"/>
          </p:cNvSpPr>
          <p:nvPr/>
        </p:nvSpPr>
        <p:spPr bwMode="auto">
          <a:xfrm>
            <a:off x="551815" y="1844675"/>
            <a:ext cx="10974070" cy="464375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altLang="zh-CN" sz="2400" dirty="0">
                <a:sym typeface="+mn-ea"/>
              </a:rPr>
              <a:t>（6）系统中文检测报告及中文测试记录。工程中各项技术指标和技术要求的随工验收、测试记录，如缆线的主要电气性能、光缆的光学传输特性等测试数据。</a:t>
            </a:r>
            <a:endParaRPr altLang="zh-CN" sz="2400" dirty="0">
              <a:sym typeface="+mn-ea"/>
            </a:endParaRPr>
          </a:p>
          <a:p>
            <a:pPr indent="628650"/>
            <a:r>
              <a:rPr altLang="zh-CN" sz="2400" dirty="0"/>
              <a:t>（7）工程变更、检查记录及施工过程中，需更改设计或采取相关措施，建设、设计、施工等单位之间的双方洽商记录；</a:t>
            </a:r>
            <a:endParaRPr altLang="zh-CN" sz="2400" dirty="0"/>
          </a:p>
          <a:p>
            <a:pPr indent="628650"/>
            <a:r>
              <a:rPr altLang="zh-CN" sz="2400" dirty="0"/>
              <a:t>（8）随工验收记录。在施工中的检查记录等基础资料。</a:t>
            </a:r>
            <a:endParaRPr altLang="zh-CN" sz="2400" dirty="0"/>
          </a:p>
          <a:p>
            <a:pPr indent="628650"/>
            <a:r>
              <a:rPr altLang="zh-CN" sz="2400" dirty="0"/>
              <a:t>（9）隐蔽工程验收记录及签证。是为直埋电缆或地下电缆管道等隐蔽工程经工程监理人员人可的签证，设备安装和缆线敷设工序告一段落时，经常驻工地代表或工程监理人员随工检查后的证明等原始记录。</a:t>
            </a:r>
            <a:endParaRPr altLang="zh-CN" sz="2400" dirty="0"/>
          </a:p>
          <a:p>
            <a:pPr indent="628650"/>
            <a:r>
              <a:rPr altLang="zh-CN" sz="2400" dirty="0"/>
              <a:t>（10）培训记录及培训资料。</a:t>
            </a:r>
            <a:endParaRPr altLang="zh-CN" sz="2400" dirty="0"/>
          </a:p>
        </p:txBody>
      </p:sp>
      <p:sp>
        <p:nvSpPr>
          <p:cNvPr id="6" name="标题 1"/>
          <p:cNvSpPr/>
          <p:nvPr/>
        </p:nvSpPr>
        <p:spPr bwMode="auto">
          <a:xfrm>
            <a:off x="2927648" y="260350"/>
            <a:ext cx="727280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16</a:t>
            </a:r>
            <a:r>
              <a:rPr lang="zh-CN" altLang="zh-CN" sz="3200" b="1" dirty="0" smtClean="0"/>
              <a:t>.</a:t>
            </a:r>
            <a:r>
              <a:rPr lang="zh-CN" altLang="zh-CN" sz="3200" b="1" dirty="0"/>
              <a:t>2.5  文档和系统测试验收</a:t>
            </a:r>
            <a:endParaRPr lang="zh-CN" altLang="zh-CN" sz="32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39470" y="1201738"/>
            <a:ext cx="436054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07" name="Rectangle 39"/>
          <p:cNvSpPr>
            <a:spLocks noChangeArrowheads="1"/>
          </p:cNvSpPr>
          <p:nvPr/>
        </p:nvSpPr>
        <p:spPr bwMode="auto">
          <a:xfrm>
            <a:off x="1095058" y="1279525"/>
            <a:ext cx="37449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400" b="1" dirty="0">
                <a:solidFill>
                  <a:schemeClr val="bg1"/>
                </a:solidFill>
              </a:rPr>
              <a:t>2</a:t>
            </a:r>
            <a:r>
              <a:rPr lang="zh-CN" altLang="zh-CN" sz="2400" b="1" dirty="0">
                <a:solidFill>
                  <a:schemeClr val="bg1"/>
                </a:solidFill>
              </a:rPr>
              <a:t>．竣工技术资料的要求</a:t>
            </a:r>
            <a:endParaRPr lang="zh-CN" altLang="zh-CN" sz="2400" b="1" dirty="0">
              <a:solidFill>
                <a:schemeClr val="bg1"/>
              </a:solidFill>
            </a:endParaRPr>
          </a:p>
        </p:txBody>
      </p:sp>
      <p:sp>
        <p:nvSpPr>
          <p:cNvPr id="9" name="Rectangle 75"/>
          <p:cNvSpPr>
            <a:spLocks noChangeArrowheads="1"/>
          </p:cNvSpPr>
          <p:nvPr/>
        </p:nvSpPr>
        <p:spPr bwMode="auto">
          <a:xfrm>
            <a:off x="839470" y="1844675"/>
            <a:ext cx="10645775" cy="464375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lang="zh-CN" altLang="zh-CN" sz="2400" dirty="0"/>
              <a:t>（</a:t>
            </a:r>
            <a:r>
              <a:rPr lang="en-US" altLang="zh-CN" sz="2400" dirty="0"/>
              <a:t>1</a:t>
            </a:r>
            <a:r>
              <a:rPr lang="zh-CN" altLang="zh-CN" sz="2400" dirty="0"/>
              <a:t>）竣工验收技术文件中的说明和图纸，必须配套并完整无缺，文件外观整洁，文件应有编号，以利登记归档。</a:t>
            </a:r>
            <a:endParaRPr lang="zh-CN" altLang="zh-CN" sz="2400" dirty="0"/>
          </a:p>
          <a:p>
            <a:pPr indent="628650"/>
            <a:r>
              <a:rPr lang="zh-CN" altLang="zh-CN" sz="2400" dirty="0"/>
              <a:t>（</a:t>
            </a:r>
            <a:r>
              <a:rPr lang="en-US" altLang="zh-CN" sz="2400" dirty="0"/>
              <a:t>2</a:t>
            </a:r>
            <a:r>
              <a:rPr lang="zh-CN" altLang="zh-CN" sz="2400" dirty="0"/>
              <a:t>）竣工验收技术文件最少一式三份，如有多个单位需要和建设单位要求增多份数时，可按需要增加文件份数，以满足各方要求。</a:t>
            </a:r>
            <a:endParaRPr lang="zh-CN" altLang="zh-CN" sz="2400" dirty="0"/>
          </a:p>
          <a:p>
            <a:pPr indent="628650"/>
            <a:r>
              <a:rPr lang="zh-CN" altLang="zh-CN" sz="2400" dirty="0"/>
              <a:t>（</a:t>
            </a:r>
            <a:r>
              <a:rPr lang="en-US" altLang="zh-CN" sz="2400" dirty="0"/>
              <a:t>3</a:t>
            </a:r>
            <a:r>
              <a:rPr lang="zh-CN" altLang="zh-CN" sz="2400" dirty="0"/>
              <a:t>）竣工技术文件和相关资料应做到内容齐全、资料真实可靠、数据准确无误、文字表达条理清楚、文件外观整洁、图表内容清晰，不应有互相矛盾、彼此脱节和错误遗漏等现象。</a:t>
            </a:r>
            <a:endParaRPr lang="zh-CN" altLang="zh-CN" sz="2400" dirty="0"/>
          </a:p>
          <a:p>
            <a:pPr indent="628650"/>
            <a:r>
              <a:rPr lang="zh-CN" altLang="zh-CN" sz="2400" dirty="0"/>
              <a:t>（</a:t>
            </a:r>
            <a:r>
              <a:rPr lang="en-US" altLang="zh-CN" sz="2400" dirty="0"/>
              <a:t>4</a:t>
            </a:r>
            <a:r>
              <a:rPr lang="zh-CN" altLang="zh-CN" sz="2400" dirty="0"/>
              <a:t>）技术文件的文字页数和其排列顺序以及图纸编号等，要与目录对应，并有条理，做到查阅方便，有利于查考。文件和图纸应装订成册，取用方便。</a:t>
            </a:r>
            <a:endParaRPr lang="zh-CN" altLang="zh-CN" sz="2400" dirty="0"/>
          </a:p>
        </p:txBody>
      </p:sp>
      <p:sp>
        <p:nvSpPr>
          <p:cNvPr id="6" name="标题 1"/>
          <p:cNvSpPr/>
          <p:nvPr/>
        </p:nvSpPr>
        <p:spPr bwMode="auto">
          <a:xfrm>
            <a:off x="2927648" y="260350"/>
            <a:ext cx="727280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16</a:t>
            </a:r>
            <a:r>
              <a:rPr lang="zh-CN" altLang="zh-CN" sz="3200" b="1" dirty="0" smtClean="0"/>
              <a:t>.</a:t>
            </a:r>
            <a:r>
              <a:rPr lang="zh-CN" altLang="zh-CN" sz="3200" b="1" dirty="0"/>
              <a:t>2.5  文档和系统测试验收</a:t>
            </a:r>
            <a:endParaRPr lang="zh-CN" altLang="zh-CN" sz="32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5"/>
          <p:cNvSpPr>
            <a:spLocks noChangeArrowheads="1"/>
          </p:cNvSpPr>
          <p:nvPr/>
        </p:nvSpPr>
        <p:spPr bwMode="auto">
          <a:xfrm>
            <a:off x="623570" y="1268730"/>
            <a:ext cx="10785475" cy="464375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lang="en-US" altLang="zh-CN" sz="2400" b="1" dirty="0" smtClean="0">
                <a:solidFill>
                  <a:srgbClr val="002060"/>
                </a:solidFill>
              </a:rPr>
              <a:t>16</a:t>
            </a:r>
            <a:r>
              <a:rPr lang="zh-CN" altLang="zh-CN" sz="2400" b="1" dirty="0" smtClean="0">
                <a:solidFill>
                  <a:srgbClr val="002060"/>
                </a:solidFill>
              </a:rPr>
              <a:t>.</a:t>
            </a:r>
            <a:r>
              <a:rPr lang="zh-CN" altLang="zh-CN" sz="2400" b="1" dirty="0">
                <a:solidFill>
                  <a:srgbClr val="002060"/>
                </a:solidFill>
              </a:rPr>
              <a:t>3.1  开工前检查</a:t>
            </a:r>
            <a:endParaRPr lang="zh-CN" altLang="zh-CN" sz="2400" b="1" dirty="0">
              <a:solidFill>
                <a:srgbClr val="002060"/>
              </a:solidFill>
            </a:endParaRPr>
          </a:p>
          <a:p>
            <a:pPr indent="628650"/>
            <a:r>
              <a:rPr lang="zh-CN" altLang="zh-CN" sz="2400" dirty="0" smtClean="0"/>
              <a:t>根据</a:t>
            </a:r>
            <a:r>
              <a:rPr lang="zh-CN" altLang="zh-CN" sz="2400" dirty="0"/>
              <a:t>工程设计方案要求，进行“开工前检查”，检查项目包括表15-1所列，从而确保工程器材和设备符合设计要求</a:t>
            </a:r>
            <a:r>
              <a:rPr lang="zh-CN" altLang="zh-CN" sz="2400" dirty="0" smtClean="0"/>
              <a:t>。</a:t>
            </a:r>
            <a:endParaRPr lang="en-US" altLang="zh-CN" sz="2400" dirty="0" smtClean="0"/>
          </a:p>
          <a:p>
            <a:pPr indent="628650"/>
            <a:r>
              <a:rPr lang="en-US" altLang="zh-CN" sz="2400" dirty="0" smtClean="0"/>
              <a:t>16</a:t>
            </a:r>
            <a:r>
              <a:rPr lang="zh-CN" altLang="zh-CN" sz="2400" dirty="0" smtClean="0"/>
              <a:t>.</a:t>
            </a:r>
            <a:r>
              <a:rPr lang="zh-CN" altLang="zh-CN" sz="2400" dirty="0"/>
              <a:t>3.2  随工验收</a:t>
            </a:r>
            <a:endParaRPr lang="zh-CN" altLang="zh-CN" sz="2400" dirty="0"/>
          </a:p>
          <a:p>
            <a:pPr indent="628650"/>
            <a:r>
              <a:rPr lang="zh-CN" altLang="zh-CN" sz="2400" dirty="0"/>
              <a:t>在工程施工中，重点检查隐蔽工程，可使用“随工验收”</a:t>
            </a:r>
            <a:r>
              <a:rPr lang="zh-CN" altLang="zh-CN" sz="2400" dirty="0" smtClean="0"/>
              <a:t>。</a:t>
            </a:r>
            <a:endParaRPr lang="en-US" altLang="zh-CN" sz="2400" dirty="0" smtClean="0"/>
          </a:p>
          <a:p>
            <a:pPr indent="628650"/>
            <a:r>
              <a:rPr lang="en-US" altLang="zh-CN" sz="2400" dirty="0" smtClean="0"/>
              <a:t>16</a:t>
            </a:r>
            <a:r>
              <a:rPr lang="zh-CN" altLang="zh-CN" sz="2400" dirty="0" smtClean="0"/>
              <a:t>.</a:t>
            </a:r>
            <a:r>
              <a:rPr lang="zh-CN" altLang="zh-CN" sz="2400" dirty="0"/>
              <a:t>3.3  初步／竣工验收</a:t>
            </a:r>
            <a:endParaRPr lang="zh-CN" altLang="zh-CN" sz="2400" dirty="0"/>
          </a:p>
          <a:p>
            <a:pPr indent="628650"/>
            <a:r>
              <a:rPr lang="zh-CN" altLang="zh-CN" sz="2400" dirty="0"/>
              <a:t>在整个综合布线系统工程中，最重要的验收就是在整个工程结束后，分别进行“初步验收”和</a:t>
            </a:r>
            <a:r>
              <a:rPr lang="zh-CN" altLang="zh-CN" sz="2400" dirty="0" smtClean="0"/>
              <a:t>“竣工验收”</a:t>
            </a:r>
            <a:endParaRPr lang="zh-CN" altLang="zh-CN" sz="2400" dirty="0"/>
          </a:p>
        </p:txBody>
      </p:sp>
      <p:sp>
        <p:nvSpPr>
          <p:cNvPr id="6" name="标题 1"/>
          <p:cNvSpPr/>
          <p:nvPr/>
        </p:nvSpPr>
        <p:spPr bwMode="auto">
          <a:xfrm>
            <a:off x="2927648" y="260350"/>
            <a:ext cx="727280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16.3  </a:t>
            </a:r>
            <a:r>
              <a:rPr lang="zh-CN" altLang="zh-CN" sz="3200" b="1" dirty="0"/>
              <a:t>综合布线系统验收实施</a:t>
            </a:r>
            <a:endParaRPr lang="zh-CN" altLang="zh-CN" sz="32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标题 1"/>
          <p:cNvSpPr/>
          <p:nvPr/>
        </p:nvSpPr>
        <p:spPr bwMode="auto">
          <a:xfrm>
            <a:off x="3071813" y="260350"/>
            <a:ext cx="57610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r>
              <a:rPr kumimoji="0" lang="zh-CN" altLang="en-US" sz="3200" b="1">
                <a:solidFill>
                  <a:srgbClr val="375B79"/>
                </a:solidFill>
              </a:rPr>
              <a:t>习题</a:t>
            </a:r>
            <a:endParaRPr kumimoji="0" lang="zh-CN" altLang="en-US" sz="3200" b="1">
              <a:solidFill>
                <a:srgbClr val="375B79"/>
              </a:solidFill>
            </a:endParaRPr>
          </a:p>
        </p:txBody>
      </p:sp>
      <p:sp>
        <p:nvSpPr>
          <p:cNvPr id="68651" name="Rectangle 75"/>
          <p:cNvSpPr>
            <a:spLocks noChangeArrowheads="1"/>
          </p:cNvSpPr>
          <p:nvPr/>
        </p:nvSpPr>
        <p:spPr bwMode="auto">
          <a:xfrm>
            <a:off x="519430" y="1071880"/>
            <a:ext cx="11145520" cy="52863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r>
              <a:rPr lang="zh-CN" altLang="zh-CN" sz="2400" dirty="0"/>
              <a:t>二、思考题</a:t>
            </a:r>
            <a:endParaRPr lang="zh-CN" altLang="zh-CN" sz="2400" dirty="0"/>
          </a:p>
          <a:p>
            <a:pPr indent="628650"/>
            <a:r>
              <a:rPr lang="en-US" altLang="zh-CN" sz="2400" dirty="0"/>
              <a:t>1. </a:t>
            </a:r>
            <a:r>
              <a:rPr lang="zh-CN" altLang="zh-CN" sz="2400" dirty="0"/>
              <a:t>综合布线系统工程验收有几大类？</a:t>
            </a:r>
            <a:endParaRPr lang="zh-CN" altLang="zh-CN" sz="2400" dirty="0"/>
          </a:p>
          <a:p>
            <a:pPr indent="628650"/>
            <a:r>
              <a:rPr lang="en-US" altLang="zh-CN" sz="2400" dirty="0"/>
              <a:t>2. </a:t>
            </a:r>
            <a:r>
              <a:rPr lang="zh-CN" altLang="zh-CN" sz="2400" dirty="0"/>
              <a:t>综合布线系统工程验收人员一般由哪些人员组成？</a:t>
            </a:r>
            <a:endParaRPr lang="zh-CN" altLang="zh-CN" sz="2400" dirty="0"/>
          </a:p>
          <a:p>
            <a:pPr indent="628650"/>
            <a:r>
              <a:rPr lang="en-US" altLang="zh-CN" sz="2400" dirty="0"/>
              <a:t>3. </a:t>
            </a:r>
            <a:r>
              <a:rPr lang="zh-CN" altLang="zh-CN" sz="2400" dirty="0"/>
              <a:t>综合布线系统工程验收分哪几类？</a:t>
            </a:r>
            <a:endParaRPr lang="zh-CN" altLang="zh-CN" sz="2400" dirty="0"/>
          </a:p>
          <a:p>
            <a:pPr indent="628650"/>
            <a:r>
              <a:rPr lang="en-US" altLang="zh-CN" sz="2400" dirty="0"/>
              <a:t>4. </a:t>
            </a:r>
            <a:r>
              <a:rPr lang="zh-CN" altLang="zh-CN" sz="2400" dirty="0"/>
              <a:t>简述综合布线系统验收的项目和内容。</a:t>
            </a:r>
            <a:endParaRPr lang="zh-CN" altLang="zh-CN" sz="2400" dirty="0"/>
          </a:p>
          <a:p>
            <a:pPr indent="628650"/>
            <a:r>
              <a:rPr lang="en-US" altLang="zh-CN" sz="2400" dirty="0"/>
              <a:t>5. </a:t>
            </a:r>
            <a:r>
              <a:rPr lang="zh-CN" altLang="zh-CN" sz="2400" dirty="0"/>
              <a:t>综合布线系统工程的竣工技术资料应包括哪些内容？</a:t>
            </a:r>
            <a:endParaRPr lang="zh-CN" altLang="zh-CN"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4"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16</a:t>
            </a:r>
            <a:r>
              <a:rPr lang="zh-CN" altLang="zh-CN" sz="3200" b="1" dirty="0" smtClean="0"/>
              <a:t>.</a:t>
            </a:r>
            <a:r>
              <a:rPr lang="zh-CN" altLang="zh-CN" sz="3200" b="1" dirty="0"/>
              <a:t>2.1  工程验收的依据和标准</a:t>
            </a:r>
            <a:endParaRPr lang="zh-CN" altLang="zh-CN" sz="3200" b="1" dirty="0"/>
          </a:p>
        </p:txBody>
      </p:sp>
      <p:sp>
        <p:nvSpPr>
          <p:cNvPr id="9" name="Rectangle 75"/>
          <p:cNvSpPr>
            <a:spLocks noChangeArrowheads="1"/>
          </p:cNvSpPr>
          <p:nvPr/>
        </p:nvSpPr>
        <p:spPr bwMode="auto">
          <a:xfrm>
            <a:off x="695325" y="1196340"/>
            <a:ext cx="10799445" cy="464375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535305">
              <a:defRPr/>
            </a:pPr>
            <a:r>
              <a:rPr lang="zh-CN" altLang="en-US" sz="2400" dirty="0"/>
              <a:t>（</a:t>
            </a:r>
            <a:r>
              <a:rPr lang="en-US" altLang="zh-CN" sz="2400" dirty="0"/>
              <a:t>1</a:t>
            </a:r>
            <a:r>
              <a:rPr lang="zh-CN" altLang="en-US" sz="2400" dirty="0"/>
              <a:t>）综合布线系统工程的验收首先必须以工程合同、设计方案、设计修改变更单为依据。</a:t>
            </a:r>
            <a:endParaRPr lang="zh-CN" altLang="en-US" sz="2400" dirty="0"/>
          </a:p>
          <a:p>
            <a:pPr indent="535305">
              <a:defRPr/>
            </a:pPr>
            <a:r>
              <a:rPr lang="zh-CN" altLang="en-US" sz="2400" dirty="0"/>
              <a:t>（</a:t>
            </a:r>
            <a:r>
              <a:rPr lang="en-US" altLang="zh-CN" sz="2400" dirty="0"/>
              <a:t>2</a:t>
            </a:r>
            <a:r>
              <a:rPr lang="zh-CN" altLang="en-US" sz="2400" dirty="0"/>
              <a:t>）布线链路性能测试应符合国标</a:t>
            </a:r>
            <a:r>
              <a:rPr lang="en-US" altLang="zh-CN" sz="2400" dirty="0"/>
              <a:t>《</a:t>
            </a:r>
            <a:r>
              <a:rPr lang="zh-CN" altLang="en-US" sz="2400" dirty="0"/>
              <a:t>综合布线系统工程验收规范</a:t>
            </a:r>
            <a:r>
              <a:rPr lang="en-US" altLang="zh-CN" sz="2400" dirty="0"/>
              <a:t>》</a:t>
            </a:r>
            <a:r>
              <a:rPr lang="zh-CN" altLang="en-US" sz="2400" dirty="0"/>
              <a:t>（</a:t>
            </a:r>
            <a:r>
              <a:rPr lang="en-US" altLang="zh-CN" sz="2400" dirty="0"/>
              <a:t>GB 50312-2016</a:t>
            </a:r>
            <a:r>
              <a:rPr lang="zh-CN" altLang="en-US" sz="2400" dirty="0"/>
              <a:t>），按国标</a:t>
            </a:r>
            <a:r>
              <a:rPr lang="en-US" altLang="zh-CN" sz="2400" dirty="0"/>
              <a:t>GB 50312-2016</a:t>
            </a:r>
            <a:r>
              <a:rPr lang="zh-CN" altLang="en-US" sz="2400" dirty="0"/>
              <a:t>验收，也可按照</a:t>
            </a:r>
            <a:r>
              <a:rPr lang="en-US" altLang="zh-CN" sz="2400" dirty="0"/>
              <a:t>EIA/TIA 568 B</a:t>
            </a:r>
            <a:r>
              <a:rPr lang="zh-CN" altLang="en-US" sz="2400" dirty="0"/>
              <a:t>和</a:t>
            </a:r>
            <a:r>
              <a:rPr lang="en-US" altLang="zh-CN" sz="2400" dirty="0"/>
              <a:t>ISO/IEC 11801-2002</a:t>
            </a:r>
            <a:r>
              <a:rPr lang="zh-CN" altLang="en-US" sz="2400" dirty="0"/>
              <a:t>标准进行。</a:t>
            </a:r>
            <a:endParaRPr lang="zh-CN" altLang="en-US" sz="2400" dirty="0"/>
          </a:p>
          <a:p>
            <a:pPr indent="535305">
              <a:defRPr/>
            </a:pPr>
            <a:r>
              <a:rPr lang="zh-CN" altLang="en-US" sz="2400" dirty="0"/>
              <a:t>（</a:t>
            </a:r>
            <a:r>
              <a:rPr lang="en-US" altLang="zh-CN" sz="2400" dirty="0"/>
              <a:t>3</a:t>
            </a:r>
            <a:r>
              <a:rPr lang="zh-CN" altLang="en-US" sz="2400" dirty="0"/>
              <a:t>）综合布线系统工程验收主要参照国标</a:t>
            </a:r>
            <a:r>
              <a:rPr lang="en-US" altLang="zh-CN" sz="2400" dirty="0"/>
              <a:t>GB 50312</a:t>
            </a:r>
            <a:r>
              <a:rPr lang="zh-CN" altLang="en-US" sz="2400" dirty="0"/>
              <a:t>－</a:t>
            </a:r>
            <a:r>
              <a:rPr lang="en-US" altLang="zh-CN" sz="2400" dirty="0"/>
              <a:t>2016</a:t>
            </a:r>
            <a:r>
              <a:rPr lang="zh-CN" altLang="en-US" sz="2400" dirty="0"/>
              <a:t>中描述的项目和测试过程进行。此外，综合布线系统工程验收还涉及其它标准规范，如</a:t>
            </a:r>
            <a:r>
              <a:rPr lang="en-US" altLang="zh-CN" sz="2400" dirty="0"/>
              <a:t>《</a:t>
            </a:r>
            <a:r>
              <a:rPr lang="zh-CN" altLang="en-US" sz="2400" dirty="0"/>
              <a:t>智能建筑工程质量验收规范</a:t>
            </a:r>
            <a:r>
              <a:rPr lang="en-US" altLang="zh-CN" sz="2400" dirty="0"/>
              <a:t>》</a:t>
            </a:r>
            <a:r>
              <a:rPr lang="zh-CN" altLang="en-US" sz="2400" dirty="0"/>
              <a:t>（</a:t>
            </a:r>
            <a:r>
              <a:rPr lang="en-US" sz="2400" dirty="0"/>
              <a:t>GB 50339</a:t>
            </a:r>
            <a:r>
              <a:rPr lang="zh-CN" altLang="en-US" sz="2400" dirty="0"/>
              <a:t>－</a:t>
            </a:r>
            <a:r>
              <a:rPr lang="en-US" sz="2400" dirty="0"/>
              <a:t>2003</a:t>
            </a:r>
            <a:r>
              <a:rPr lang="zh-CN" altLang="en-US" sz="2400" dirty="0"/>
              <a:t>）、</a:t>
            </a:r>
            <a:r>
              <a:rPr lang="en-US" altLang="zh-CN" sz="2400" dirty="0"/>
              <a:t>《</a:t>
            </a:r>
            <a:r>
              <a:rPr lang="zh-CN" altLang="en-US" sz="2400" dirty="0"/>
              <a:t>建筑电气工程施工质量验收规范</a:t>
            </a:r>
            <a:r>
              <a:rPr lang="en-US" altLang="zh-CN" sz="2400" dirty="0"/>
              <a:t>》</a:t>
            </a:r>
            <a:r>
              <a:rPr lang="zh-CN" altLang="en-US" sz="2400" dirty="0"/>
              <a:t>（</a:t>
            </a:r>
            <a:r>
              <a:rPr lang="en-US" sz="2400" dirty="0"/>
              <a:t>GB50303</a:t>
            </a:r>
            <a:r>
              <a:rPr lang="zh-CN" altLang="en-US" sz="2400" dirty="0"/>
              <a:t>－</a:t>
            </a:r>
            <a:r>
              <a:rPr lang="en-US" sz="2400" dirty="0"/>
              <a:t>2002</a:t>
            </a:r>
            <a:r>
              <a:rPr lang="zh-CN" altLang="en-US" sz="2400" dirty="0"/>
              <a:t>）、</a:t>
            </a:r>
            <a:r>
              <a:rPr lang="en-US" altLang="zh-CN" sz="2400" dirty="0"/>
              <a:t>《</a:t>
            </a:r>
            <a:r>
              <a:rPr lang="zh-CN" altLang="en-US" sz="2400" dirty="0"/>
              <a:t>通信管道工程施工及验收技术规范</a:t>
            </a:r>
            <a:r>
              <a:rPr lang="en-US" altLang="zh-CN" sz="2400" dirty="0"/>
              <a:t>》</a:t>
            </a:r>
            <a:r>
              <a:rPr lang="zh-CN" altLang="en-US" sz="2400" dirty="0"/>
              <a:t>（</a:t>
            </a:r>
            <a:r>
              <a:rPr lang="en-US" sz="2400" dirty="0"/>
              <a:t>GB 50374</a:t>
            </a:r>
            <a:r>
              <a:rPr lang="zh-CN" altLang="en-US" sz="2400" dirty="0"/>
              <a:t>－</a:t>
            </a:r>
            <a:r>
              <a:rPr lang="en-US" sz="2400" dirty="0"/>
              <a:t>2006</a:t>
            </a:r>
            <a:r>
              <a:rPr lang="zh-CN" altLang="en-US" sz="2400" dirty="0"/>
              <a:t>）等。</a:t>
            </a:r>
            <a:endParaRPr lang="zh-CN" alt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21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29983"/>
            <a:ext cx="257175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211" name="Rectangle 39"/>
          <p:cNvSpPr>
            <a:spLocks noChangeArrowheads="1"/>
          </p:cNvSpPr>
          <p:nvPr/>
        </p:nvSpPr>
        <p:spPr bwMode="auto">
          <a:xfrm>
            <a:off x="879158" y="1207770"/>
            <a:ext cx="23161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400" b="1" dirty="0">
                <a:solidFill>
                  <a:schemeClr val="bg1"/>
                </a:solidFill>
              </a:rPr>
              <a:t>1. </a:t>
            </a:r>
            <a:r>
              <a:rPr lang="zh-CN" altLang="en-US" sz="2400" b="1" dirty="0">
                <a:solidFill>
                  <a:schemeClr val="bg1"/>
                </a:solidFill>
              </a:rPr>
              <a:t>开工前</a:t>
            </a:r>
            <a:r>
              <a:rPr lang="zh-CN" altLang="en-US" sz="2400" b="1" dirty="0" smtClean="0">
                <a:solidFill>
                  <a:schemeClr val="bg1"/>
                </a:solidFill>
              </a:rPr>
              <a:t>检查</a:t>
            </a:r>
            <a:endParaRPr lang="zh-CN" altLang="en-US" sz="2400" dirty="0">
              <a:solidFill>
                <a:schemeClr val="bg1"/>
              </a:solidFill>
            </a:endParaRPr>
          </a:p>
        </p:txBody>
      </p:sp>
      <p:sp>
        <p:nvSpPr>
          <p:cNvPr id="94212"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16</a:t>
            </a:r>
            <a:r>
              <a:rPr lang="zh-CN" altLang="zh-CN" sz="3200" b="1" dirty="0" smtClean="0"/>
              <a:t>.</a:t>
            </a:r>
            <a:r>
              <a:rPr lang="zh-CN" altLang="zh-CN" sz="3200" b="1" dirty="0"/>
              <a:t>2.2  工程验收阶段</a:t>
            </a:r>
            <a:endParaRPr lang="zh-CN" altLang="zh-CN" sz="3200" b="1" dirty="0"/>
          </a:p>
        </p:txBody>
      </p:sp>
      <p:sp>
        <p:nvSpPr>
          <p:cNvPr id="9" name="Rectangle 75"/>
          <p:cNvSpPr>
            <a:spLocks noChangeArrowheads="1"/>
          </p:cNvSpPr>
          <p:nvPr/>
        </p:nvSpPr>
        <p:spPr bwMode="auto">
          <a:xfrm>
            <a:off x="623570" y="1772920"/>
            <a:ext cx="10825480" cy="464375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defRPr/>
            </a:pPr>
            <a:r>
              <a:rPr lang="zh-CN" altLang="en-US" sz="2400" dirty="0" smtClean="0"/>
              <a:t>工程验收</a:t>
            </a:r>
            <a:r>
              <a:rPr lang="zh-CN" altLang="en-US" sz="2400" dirty="0"/>
              <a:t>应当说从工程开工之日起就开始了，从对工程材料的验收开始，严把产品质量关，保证工程质量。开工前检查包括设备材料检验和环境检查。设备材料检验包括检查产品的规格、数量、型号是否符合设计要求，检查线缆外护套有无破损，抽查线缆的电气性能指标是否符合技术规范。环境检查包括检查土建施工情况，包括地面、墙面、门、电源插座及接地装置、机房面积、预留孔洞等环境</a:t>
            </a:r>
            <a:r>
              <a:rPr lang="zh-CN" altLang="en-US" sz="2400" dirty="0" smtClean="0"/>
              <a:t>。</a:t>
            </a:r>
            <a:endParaRPr lang="zh-CN" alt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21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96023"/>
            <a:ext cx="257175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211" name="Rectangle 39"/>
          <p:cNvSpPr>
            <a:spLocks noChangeArrowheads="1"/>
          </p:cNvSpPr>
          <p:nvPr/>
        </p:nvSpPr>
        <p:spPr bwMode="auto">
          <a:xfrm>
            <a:off x="879158" y="1273810"/>
            <a:ext cx="23161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400" b="1" dirty="0">
                <a:solidFill>
                  <a:schemeClr val="bg1"/>
                </a:solidFill>
              </a:rPr>
              <a:t>2. </a:t>
            </a:r>
            <a:r>
              <a:rPr lang="zh-CN" altLang="en-US" sz="2400" b="1" dirty="0">
                <a:solidFill>
                  <a:schemeClr val="bg1"/>
                </a:solidFill>
              </a:rPr>
              <a:t>随工验收</a:t>
            </a:r>
            <a:endParaRPr lang="zh-CN" altLang="en-US" sz="2400" dirty="0">
              <a:solidFill>
                <a:schemeClr val="bg1"/>
              </a:solidFill>
            </a:endParaRPr>
          </a:p>
        </p:txBody>
      </p:sp>
      <p:sp>
        <p:nvSpPr>
          <p:cNvPr id="94212"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16</a:t>
            </a:r>
            <a:r>
              <a:rPr lang="zh-CN" altLang="zh-CN" sz="3200" b="1" dirty="0" smtClean="0"/>
              <a:t>.</a:t>
            </a:r>
            <a:r>
              <a:rPr lang="zh-CN" altLang="zh-CN" sz="3200" b="1" dirty="0"/>
              <a:t>2.2  工程验收阶段</a:t>
            </a:r>
            <a:endParaRPr lang="zh-CN" altLang="zh-CN" sz="3200" b="1" dirty="0"/>
          </a:p>
        </p:txBody>
      </p:sp>
      <p:sp>
        <p:nvSpPr>
          <p:cNvPr id="9" name="Rectangle 75"/>
          <p:cNvSpPr>
            <a:spLocks noChangeArrowheads="1"/>
          </p:cNvSpPr>
          <p:nvPr/>
        </p:nvSpPr>
        <p:spPr bwMode="auto">
          <a:xfrm>
            <a:off x="623570" y="1838960"/>
            <a:ext cx="10841355" cy="134683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defRPr/>
            </a:pPr>
            <a:r>
              <a:rPr lang="zh-CN" altLang="en-US" sz="2400" dirty="0" smtClean="0"/>
              <a:t>在</a:t>
            </a:r>
            <a:r>
              <a:rPr lang="zh-CN" altLang="en-US" sz="2400" dirty="0"/>
              <a:t>工程中为随时考核施工单位的施工水平和施工质量，对产品的整体技术指标和质量有一个了解，部分的验收工作应该在随工中进行（比如布线系统的电气性能测试工作、隐蔽工程等）。</a:t>
            </a:r>
            <a:endParaRPr lang="zh-CN" altLang="en-US" sz="2400" dirty="0"/>
          </a:p>
        </p:txBody>
      </p:sp>
      <p:pic>
        <p:nvPicPr>
          <p:cNvPr id="95234"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3290253"/>
            <a:ext cx="257175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35" name="Rectangle 39"/>
          <p:cNvSpPr>
            <a:spLocks noChangeArrowheads="1"/>
          </p:cNvSpPr>
          <p:nvPr/>
        </p:nvSpPr>
        <p:spPr bwMode="auto">
          <a:xfrm>
            <a:off x="879158" y="3368040"/>
            <a:ext cx="23161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p>
            <a:r>
              <a:rPr lang="en-US" altLang="zh-CN" sz="2400" b="1" dirty="0">
                <a:solidFill>
                  <a:schemeClr val="bg1"/>
                </a:solidFill>
              </a:rPr>
              <a:t>3. </a:t>
            </a:r>
            <a:r>
              <a:rPr lang="zh-CN" altLang="en-US" sz="2400" b="1" dirty="0">
                <a:solidFill>
                  <a:schemeClr val="bg1"/>
                </a:solidFill>
              </a:rPr>
              <a:t>初步验收</a:t>
            </a:r>
            <a:endParaRPr lang="zh-CN" altLang="en-US" sz="2400" dirty="0">
              <a:solidFill>
                <a:schemeClr val="bg1"/>
              </a:solidFill>
            </a:endParaRPr>
          </a:p>
        </p:txBody>
      </p:sp>
      <p:sp>
        <p:nvSpPr>
          <p:cNvPr id="2" name="Rectangle 75"/>
          <p:cNvSpPr>
            <a:spLocks noChangeArrowheads="1"/>
          </p:cNvSpPr>
          <p:nvPr/>
        </p:nvSpPr>
        <p:spPr bwMode="auto">
          <a:xfrm>
            <a:off x="623570" y="3933190"/>
            <a:ext cx="10841355" cy="218249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p>
            <a:pPr indent="628650">
              <a:lnSpc>
                <a:spcPts val="3200"/>
              </a:lnSpc>
              <a:defRPr/>
            </a:pPr>
            <a:r>
              <a:rPr lang="zh-CN" altLang="en-US" sz="2400" dirty="0" smtClean="0"/>
              <a:t>所有</a:t>
            </a:r>
            <a:r>
              <a:rPr lang="zh-CN" altLang="en-US" sz="2400" dirty="0"/>
              <a:t>的新建、扩建和改建项目，都应在完成施工调试之后进行初步验收。初步验收的时间应在原定计划的建设工期内进行，由建设单位组织相关单位（如设计、施工、监理、使用等单位人员）参加。初步验收工作包括检查工程质量，审查竣工材料，对发现的问题提出处理意见，并组织相关责任单位落实解决</a:t>
            </a:r>
            <a:r>
              <a:rPr lang="zh-CN" altLang="en-US" sz="2400" dirty="0" smtClean="0"/>
              <a:t>。</a:t>
            </a:r>
            <a:endParaRPr lang="zh-CN" alt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234"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29983"/>
            <a:ext cx="257175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35" name="Rectangle 39"/>
          <p:cNvSpPr>
            <a:spLocks noChangeArrowheads="1"/>
          </p:cNvSpPr>
          <p:nvPr/>
        </p:nvSpPr>
        <p:spPr bwMode="auto">
          <a:xfrm>
            <a:off x="879158" y="1207770"/>
            <a:ext cx="23161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2400" b="1" dirty="0">
                <a:solidFill>
                  <a:schemeClr val="bg1"/>
                </a:solidFill>
              </a:rPr>
              <a:t>4</a:t>
            </a:r>
            <a:r>
              <a:rPr lang="zh-CN" altLang="en-US" sz="2400" b="1" dirty="0">
                <a:solidFill>
                  <a:schemeClr val="bg1"/>
                </a:solidFill>
              </a:rPr>
              <a:t>．竣工</a:t>
            </a:r>
            <a:r>
              <a:rPr lang="zh-CN" altLang="en-US" sz="2400" b="1" dirty="0" smtClean="0">
                <a:solidFill>
                  <a:schemeClr val="bg1"/>
                </a:solidFill>
              </a:rPr>
              <a:t>验收</a:t>
            </a:r>
            <a:endParaRPr lang="zh-CN" altLang="en-US" sz="2400" dirty="0">
              <a:solidFill>
                <a:schemeClr val="bg1"/>
              </a:solidFill>
            </a:endParaRPr>
          </a:p>
        </p:txBody>
      </p:sp>
      <p:sp>
        <p:nvSpPr>
          <p:cNvPr id="95236" name="标题 1"/>
          <p:cNvSpPr/>
          <p:nvPr/>
        </p:nvSpPr>
        <p:spPr bwMode="auto">
          <a:xfrm>
            <a:off x="3071813" y="260350"/>
            <a:ext cx="58102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3200" b="1" dirty="0" smtClean="0"/>
              <a:t>16</a:t>
            </a:r>
            <a:r>
              <a:rPr lang="zh-CN" altLang="zh-CN" sz="3200" b="1" dirty="0" smtClean="0"/>
              <a:t>.</a:t>
            </a:r>
            <a:r>
              <a:rPr lang="zh-CN" altLang="zh-CN" sz="3200" b="1" dirty="0"/>
              <a:t>2.2  工程验收阶段</a:t>
            </a:r>
            <a:endParaRPr lang="zh-CN" altLang="zh-CN" sz="3200" b="1" dirty="0"/>
          </a:p>
        </p:txBody>
      </p:sp>
      <p:sp>
        <p:nvSpPr>
          <p:cNvPr id="9" name="Rectangle 75"/>
          <p:cNvSpPr>
            <a:spLocks noChangeArrowheads="1"/>
          </p:cNvSpPr>
          <p:nvPr/>
        </p:nvSpPr>
        <p:spPr bwMode="auto">
          <a:xfrm>
            <a:off x="623570" y="1772920"/>
            <a:ext cx="10948670" cy="464375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lnSpc>
                <a:spcPts val="3200"/>
              </a:lnSpc>
              <a:defRPr/>
            </a:pPr>
            <a:r>
              <a:rPr lang="zh-CN" altLang="en-US" sz="2400" dirty="0" smtClean="0"/>
              <a:t>综合</a:t>
            </a:r>
            <a:r>
              <a:rPr lang="zh-CN" altLang="en-US" sz="2400" dirty="0"/>
              <a:t>布线系统接入电话交换系统、计算机局域网或其他弱电系统，在试运转后的半个月内，由建设单位向上级主管部门报送竣工报告（含工程的初步决算及试运行报告），并请示主管部门接到报告后，组织相关部门按竣工验收办法对工程进行验收。</a:t>
            </a:r>
            <a:endParaRPr lang="zh-CN" alt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325" y="1129983"/>
            <a:ext cx="6736804"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259" name="Rectangle 39"/>
          <p:cNvSpPr>
            <a:spLocks noChangeArrowheads="1"/>
          </p:cNvSpPr>
          <p:nvPr/>
        </p:nvSpPr>
        <p:spPr bwMode="auto">
          <a:xfrm>
            <a:off x="950913" y="1207770"/>
            <a:ext cx="6481216"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628650">
              <a:defRPr/>
            </a:pPr>
            <a:r>
              <a:rPr lang="en-US" altLang="zh-CN" sz="2400" b="1" dirty="0">
                <a:solidFill>
                  <a:schemeClr val="bg1"/>
                </a:solidFill>
              </a:rPr>
              <a:t>1. </a:t>
            </a:r>
            <a:r>
              <a:rPr lang="zh-CN" altLang="en-US" sz="2400" b="1" dirty="0">
                <a:solidFill>
                  <a:schemeClr val="bg1"/>
                </a:solidFill>
              </a:rPr>
              <a:t>综合布线系统工程竣工验收的前提条件</a:t>
            </a:r>
            <a:endParaRPr lang="zh-CN" altLang="en-US" sz="2400" dirty="0">
              <a:solidFill>
                <a:schemeClr val="bg1"/>
              </a:solidFill>
            </a:endParaRPr>
          </a:p>
        </p:txBody>
      </p:sp>
      <p:sp>
        <p:nvSpPr>
          <p:cNvPr id="96260" name="标题 1"/>
          <p:cNvSpPr/>
          <p:nvPr/>
        </p:nvSpPr>
        <p:spPr bwMode="auto">
          <a:xfrm>
            <a:off x="2927648" y="260350"/>
            <a:ext cx="727280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2900" b="1" dirty="0" smtClean="0">
                <a:solidFill>
                  <a:srgbClr val="002060"/>
                </a:solidFill>
              </a:rPr>
              <a:t>16.2.3 </a:t>
            </a:r>
            <a:r>
              <a:rPr lang="zh-CN" altLang="en-US" sz="2900" b="1" dirty="0">
                <a:solidFill>
                  <a:srgbClr val="002060"/>
                </a:solidFill>
              </a:rPr>
              <a:t>综合布线系统工程验收的项目及</a:t>
            </a:r>
            <a:r>
              <a:rPr lang="zh-CN" altLang="en-US" sz="2900" b="1" dirty="0" smtClean="0">
                <a:solidFill>
                  <a:srgbClr val="002060"/>
                </a:solidFill>
              </a:rPr>
              <a:t>内容</a:t>
            </a:r>
            <a:endParaRPr lang="zh-CN" altLang="en-US" sz="2900" dirty="0">
              <a:solidFill>
                <a:srgbClr val="002060"/>
              </a:solidFill>
            </a:endParaRPr>
          </a:p>
        </p:txBody>
      </p:sp>
      <p:sp>
        <p:nvSpPr>
          <p:cNvPr id="9" name="Rectangle 75"/>
          <p:cNvSpPr>
            <a:spLocks noChangeArrowheads="1"/>
          </p:cNvSpPr>
          <p:nvPr/>
        </p:nvSpPr>
        <p:spPr bwMode="auto">
          <a:xfrm>
            <a:off x="695325" y="1772920"/>
            <a:ext cx="10784840" cy="464375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defRPr/>
            </a:pPr>
            <a:r>
              <a:rPr lang="zh-CN" altLang="en-US" sz="2400" dirty="0" smtClean="0"/>
              <a:t>通常</a:t>
            </a:r>
            <a:r>
              <a:rPr lang="zh-CN" altLang="en-US" sz="2400" dirty="0"/>
              <a:t>，工程竣工验收应具备以下前提条件：</a:t>
            </a:r>
            <a:endParaRPr lang="zh-CN" altLang="en-US" sz="2400" dirty="0"/>
          </a:p>
          <a:p>
            <a:pPr indent="628650">
              <a:defRPr/>
            </a:pPr>
            <a:r>
              <a:rPr lang="zh-CN" altLang="en-US" sz="2400" dirty="0"/>
              <a:t>（</a:t>
            </a:r>
            <a:r>
              <a:rPr lang="en-US" sz="2400" dirty="0"/>
              <a:t>1</a:t>
            </a:r>
            <a:r>
              <a:rPr lang="zh-CN" altLang="en-US" sz="2400" dirty="0"/>
              <a:t>）隐蔽工程和非隐蔽工程在各个阶段的随工验收已经完成，且验收文件齐全。</a:t>
            </a:r>
            <a:endParaRPr lang="zh-CN" altLang="en-US" sz="2400" dirty="0"/>
          </a:p>
          <a:p>
            <a:pPr indent="628650">
              <a:defRPr/>
            </a:pPr>
            <a:r>
              <a:rPr lang="zh-CN" altLang="en-US" sz="2400" dirty="0"/>
              <a:t>（</a:t>
            </a:r>
            <a:r>
              <a:rPr lang="en-US" sz="2400" dirty="0"/>
              <a:t>2</a:t>
            </a:r>
            <a:r>
              <a:rPr lang="zh-CN" altLang="en-US" sz="2400" dirty="0"/>
              <a:t>）综合布线系统中的各种设备都已自检测试，测试记录齐备。</a:t>
            </a:r>
            <a:endParaRPr lang="zh-CN" altLang="en-US" sz="2400" dirty="0"/>
          </a:p>
          <a:p>
            <a:pPr indent="628650">
              <a:defRPr/>
            </a:pPr>
            <a:r>
              <a:rPr lang="zh-CN" altLang="en-US" sz="2400" dirty="0"/>
              <a:t>（</a:t>
            </a:r>
            <a:r>
              <a:rPr lang="en-US" sz="2400" dirty="0"/>
              <a:t>3</a:t>
            </a:r>
            <a:r>
              <a:rPr lang="zh-CN" altLang="en-US" sz="2400" dirty="0"/>
              <a:t>）综合布线系统和各个子系统已经试运行，且有试运行的结果。</a:t>
            </a:r>
            <a:endParaRPr lang="zh-CN" altLang="en-US" sz="2400" dirty="0"/>
          </a:p>
          <a:p>
            <a:pPr indent="628650">
              <a:defRPr/>
            </a:pPr>
            <a:r>
              <a:rPr lang="zh-CN" altLang="en-US" sz="2400" dirty="0"/>
              <a:t>（</a:t>
            </a:r>
            <a:r>
              <a:rPr lang="en-US" sz="2400" dirty="0"/>
              <a:t>4</a:t>
            </a:r>
            <a:r>
              <a:rPr lang="zh-CN" altLang="en-US" sz="2400" dirty="0"/>
              <a:t>）工程设计文件、竣工资料及竣工图纸均完整、齐全。此外，设计变更文件和工程施工监理代表签证等重要文字依据均已收集汇总，装订成册。</a:t>
            </a:r>
            <a:endParaRPr lang="zh-CN" alt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728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24585"/>
            <a:ext cx="2814320" cy="57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283" name="Rectangle 39"/>
          <p:cNvSpPr>
            <a:spLocks noChangeArrowheads="1"/>
          </p:cNvSpPr>
          <p:nvPr/>
        </p:nvSpPr>
        <p:spPr bwMode="auto">
          <a:xfrm>
            <a:off x="879475" y="1207770"/>
            <a:ext cx="253555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109855">
              <a:lnSpc>
                <a:spcPts val="3200"/>
              </a:lnSpc>
              <a:defRPr/>
            </a:pPr>
            <a:r>
              <a:rPr lang="en-US" altLang="zh-CN" sz="2400" b="1" dirty="0">
                <a:solidFill>
                  <a:schemeClr val="bg1"/>
                </a:solidFill>
              </a:rPr>
              <a:t>2. </a:t>
            </a:r>
            <a:r>
              <a:rPr lang="zh-CN" altLang="en-US" sz="2400" b="1" dirty="0" smtClean="0">
                <a:solidFill>
                  <a:schemeClr val="bg1"/>
                </a:solidFill>
              </a:rPr>
              <a:t>验收</a:t>
            </a:r>
            <a:r>
              <a:rPr lang="zh-CN" altLang="en-US" sz="2400" b="1" dirty="0">
                <a:solidFill>
                  <a:schemeClr val="bg1"/>
                </a:solidFill>
              </a:rPr>
              <a:t>方式</a:t>
            </a:r>
            <a:endParaRPr lang="en-US" altLang="zh-CN" sz="2400" b="1" dirty="0">
              <a:solidFill>
                <a:schemeClr val="bg1"/>
              </a:solidFill>
            </a:endParaRPr>
          </a:p>
        </p:txBody>
      </p:sp>
      <p:sp>
        <p:nvSpPr>
          <p:cNvPr id="9" name="Rectangle 75"/>
          <p:cNvSpPr>
            <a:spLocks noChangeArrowheads="1"/>
          </p:cNvSpPr>
          <p:nvPr/>
        </p:nvSpPr>
        <p:spPr bwMode="auto">
          <a:xfrm>
            <a:off x="623570" y="1772920"/>
            <a:ext cx="10761980" cy="464375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713105"/>
            <a:r>
              <a:rPr lang="zh-CN" altLang="zh-CN" sz="2400" dirty="0"/>
              <a:t>综合布线工程采取以下三级验收：</a:t>
            </a:r>
            <a:endParaRPr lang="zh-CN" altLang="zh-CN" sz="2400" dirty="0"/>
          </a:p>
          <a:p>
            <a:pPr indent="713105"/>
            <a:r>
              <a:rPr lang="zh-CN" altLang="zh-CN" sz="2400" dirty="0"/>
              <a:t>（</a:t>
            </a:r>
            <a:r>
              <a:rPr lang="en-US" altLang="zh-CN" sz="2400" dirty="0"/>
              <a:t>1</a:t>
            </a:r>
            <a:r>
              <a:rPr lang="zh-CN" altLang="zh-CN" sz="2400" dirty="0"/>
              <a:t>）自检自验：由施工单位自检、自验，发现问题及时完善。</a:t>
            </a:r>
            <a:endParaRPr lang="zh-CN" altLang="zh-CN" sz="2400" dirty="0"/>
          </a:p>
          <a:p>
            <a:pPr indent="713105"/>
            <a:r>
              <a:rPr lang="zh-CN" altLang="zh-CN" sz="2400" dirty="0"/>
              <a:t>（</a:t>
            </a:r>
            <a:r>
              <a:rPr lang="en-US" altLang="zh-CN" sz="2400" dirty="0"/>
              <a:t>2</a:t>
            </a:r>
            <a:r>
              <a:rPr lang="zh-CN" altLang="zh-CN" sz="2400" dirty="0"/>
              <a:t>）现场验收：由施工单位和建设单位联合验收，作为工程结算的依据。</a:t>
            </a:r>
            <a:endParaRPr lang="zh-CN" altLang="zh-CN" sz="2400" dirty="0"/>
          </a:p>
          <a:p>
            <a:pPr indent="713105"/>
            <a:r>
              <a:rPr lang="zh-CN" altLang="zh-CN" sz="2400" dirty="0"/>
              <a:t>（</a:t>
            </a:r>
            <a:r>
              <a:rPr lang="en-US" altLang="zh-CN" sz="2400" dirty="0"/>
              <a:t>3</a:t>
            </a:r>
            <a:r>
              <a:rPr lang="zh-CN" altLang="zh-CN" sz="2400" dirty="0"/>
              <a:t>）鉴定验收：上述两项验收后，乙方提出正式报告作为正式竣工报告共同上报上级主管部门或委托专业验收机构组织鉴定。</a:t>
            </a:r>
            <a:endParaRPr lang="zh-CN" altLang="zh-CN" sz="2400" dirty="0"/>
          </a:p>
        </p:txBody>
      </p:sp>
      <p:sp>
        <p:nvSpPr>
          <p:cNvPr id="6" name="标题 1"/>
          <p:cNvSpPr/>
          <p:nvPr/>
        </p:nvSpPr>
        <p:spPr bwMode="auto">
          <a:xfrm>
            <a:off x="2927648" y="260350"/>
            <a:ext cx="727280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2900" b="1" dirty="0" smtClean="0">
                <a:solidFill>
                  <a:srgbClr val="002060"/>
                </a:solidFill>
              </a:rPr>
              <a:t>16.2.3 </a:t>
            </a:r>
            <a:r>
              <a:rPr lang="zh-CN" altLang="en-US" sz="2900" b="1" dirty="0">
                <a:solidFill>
                  <a:srgbClr val="002060"/>
                </a:solidFill>
              </a:rPr>
              <a:t>综合布线系统工程验收的项目及</a:t>
            </a:r>
            <a:r>
              <a:rPr lang="zh-CN" altLang="en-US" sz="2900" b="1" dirty="0" smtClean="0">
                <a:solidFill>
                  <a:srgbClr val="002060"/>
                </a:solidFill>
              </a:rPr>
              <a:t>内容</a:t>
            </a:r>
            <a:endParaRPr lang="zh-CN" altLang="en-US" sz="2900" dirty="0">
              <a:solidFill>
                <a:srgbClr val="00206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728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5" y="1129983"/>
            <a:ext cx="63579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283" name="Rectangle 39"/>
          <p:cNvSpPr>
            <a:spLocks noChangeArrowheads="1"/>
          </p:cNvSpPr>
          <p:nvPr/>
        </p:nvSpPr>
        <p:spPr bwMode="auto">
          <a:xfrm>
            <a:off x="735013" y="1207770"/>
            <a:ext cx="6030912"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indent="628650">
              <a:lnSpc>
                <a:spcPts val="3200"/>
              </a:lnSpc>
              <a:defRPr/>
            </a:pPr>
            <a:r>
              <a:rPr lang="en-US" altLang="zh-CN" sz="2400" b="1" dirty="0" smtClean="0">
                <a:solidFill>
                  <a:schemeClr val="bg1"/>
                </a:solidFill>
              </a:rPr>
              <a:t>3. </a:t>
            </a:r>
            <a:r>
              <a:rPr lang="zh-CN" altLang="en-US" sz="2400" b="1" dirty="0">
                <a:solidFill>
                  <a:schemeClr val="bg1"/>
                </a:solidFill>
              </a:rPr>
              <a:t>综合布线系统工程验收的组织</a:t>
            </a:r>
            <a:endParaRPr lang="en-US" altLang="zh-CN" sz="2400" b="1" dirty="0">
              <a:solidFill>
                <a:schemeClr val="bg1"/>
              </a:solidFill>
            </a:endParaRPr>
          </a:p>
        </p:txBody>
      </p:sp>
      <p:sp>
        <p:nvSpPr>
          <p:cNvPr id="9" name="Rectangle 75"/>
          <p:cNvSpPr>
            <a:spLocks noChangeArrowheads="1"/>
          </p:cNvSpPr>
          <p:nvPr/>
        </p:nvSpPr>
        <p:spPr bwMode="auto">
          <a:xfrm>
            <a:off x="479425" y="1772920"/>
            <a:ext cx="11031220" cy="464375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lnSpc>
                <a:spcPts val="3200"/>
              </a:lnSpc>
              <a:defRPr/>
            </a:pPr>
            <a:r>
              <a:rPr lang="zh-CN" altLang="en-US" sz="2400" dirty="0" smtClean="0"/>
              <a:t>通常</a:t>
            </a:r>
            <a:r>
              <a:rPr lang="zh-CN" altLang="en-US" sz="2400" dirty="0"/>
              <a:t>的综合布线系统工程验收小组可以考虑聘请以下人员参与工程的验收：</a:t>
            </a:r>
            <a:endParaRPr lang="zh-CN" altLang="en-US" sz="2400" dirty="0"/>
          </a:p>
          <a:p>
            <a:pPr indent="628650">
              <a:lnSpc>
                <a:spcPts val="3200"/>
              </a:lnSpc>
              <a:defRPr/>
            </a:pPr>
            <a:r>
              <a:rPr lang="en-US" altLang="zh-CN" sz="2400" dirty="0"/>
              <a:t>(1)</a:t>
            </a:r>
            <a:r>
              <a:rPr lang="zh-CN" altLang="en-US" sz="2400" dirty="0"/>
              <a:t>工程双方单位的行政负责人；</a:t>
            </a:r>
            <a:endParaRPr lang="zh-CN" altLang="en-US" sz="2400" dirty="0"/>
          </a:p>
          <a:p>
            <a:pPr indent="628650">
              <a:lnSpc>
                <a:spcPts val="3200"/>
              </a:lnSpc>
              <a:defRPr/>
            </a:pPr>
            <a:r>
              <a:rPr lang="en-US" altLang="zh-CN" sz="2400" dirty="0"/>
              <a:t>(2)</a:t>
            </a:r>
            <a:r>
              <a:rPr lang="zh-CN" altLang="en-US" sz="2400" dirty="0"/>
              <a:t>工程项目负责人及直接管理人员；</a:t>
            </a:r>
            <a:endParaRPr lang="zh-CN" altLang="en-US" sz="2400" dirty="0"/>
          </a:p>
          <a:p>
            <a:pPr indent="628650">
              <a:lnSpc>
                <a:spcPts val="3200"/>
              </a:lnSpc>
              <a:defRPr/>
            </a:pPr>
            <a:r>
              <a:rPr lang="en-US" altLang="zh-CN" sz="2400" dirty="0"/>
              <a:t>(3)</a:t>
            </a:r>
            <a:r>
              <a:rPr lang="zh-CN" altLang="en-US" sz="2400" dirty="0"/>
              <a:t>主要工程项目监理人员；</a:t>
            </a:r>
            <a:endParaRPr lang="zh-CN" altLang="en-US" sz="2400" dirty="0"/>
          </a:p>
          <a:p>
            <a:pPr indent="628650">
              <a:lnSpc>
                <a:spcPts val="3200"/>
              </a:lnSpc>
              <a:defRPr/>
            </a:pPr>
            <a:r>
              <a:rPr lang="en-US" altLang="zh-CN" sz="2400" dirty="0"/>
              <a:t>(4)</a:t>
            </a:r>
            <a:r>
              <a:rPr lang="zh-CN" altLang="en-US" sz="2400" dirty="0"/>
              <a:t>建筑设计施工单位的相关技术人员；</a:t>
            </a:r>
            <a:endParaRPr lang="zh-CN" altLang="en-US" sz="2400" dirty="0"/>
          </a:p>
          <a:p>
            <a:pPr indent="628650">
              <a:lnSpc>
                <a:spcPts val="3200"/>
              </a:lnSpc>
              <a:defRPr/>
            </a:pPr>
            <a:r>
              <a:rPr lang="en-US" altLang="zh-CN" sz="2400" dirty="0"/>
              <a:t>(5)</a:t>
            </a:r>
            <a:r>
              <a:rPr lang="zh-CN" altLang="en-US" sz="2400" dirty="0"/>
              <a:t>第三方验收机构或相关技术人员组成的专家组。</a:t>
            </a:r>
            <a:endParaRPr lang="zh-CN" altLang="en-US" sz="2400" dirty="0"/>
          </a:p>
          <a:p>
            <a:pPr>
              <a:defRPr/>
            </a:pPr>
            <a:endParaRPr lang="zh-CN" altLang="en-US" sz="2400" dirty="0"/>
          </a:p>
        </p:txBody>
      </p:sp>
      <p:sp>
        <p:nvSpPr>
          <p:cNvPr id="6" name="标题 1"/>
          <p:cNvSpPr/>
          <p:nvPr/>
        </p:nvSpPr>
        <p:spPr bwMode="auto">
          <a:xfrm>
            <a:off x="2927648" y="260350"/>
            <a:ext cx="727280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2900" b="1" dirty="0" smtClean="0">
                <a:solidFill>
                  <a:srgbClr val="002060"/>
                </a:solidFill>
              </a:rPr>
              <a:t>16.2.3 </a:t>
            </a:r>
            <a:r>
              <a:rPr lang="zh-CN" altLang="en-US" sz="2900" b="1" dirty="0">
                <a:solidFill>
                  <a:srgbClr val="002060"/>
                </a:solidFill>
              </a:rPr>
              <a:t>综合布线系统工程验收的项目及</a:t>
            </a:r>
            <a:r>
              <a:rPr lang="zh-CN" altLang="en-US" sz="2900" b="1" dirty="0" smtClean="0">
                <a:solidFill>
                  <a:srgbClr val="002060"/>
                </a:solidFill>
              </a:rPr>
              <a:t>内容</a:t>
            </a:r>
            <a:endParaRPr lang="zh-CN" altLang="en-US" sz="2900" dirty="0">
              <a:solidFill>
                <a:srgbClr val="002060"/>
              </a:solidFill>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TABLE_BEAUTIFY" val="smartTable{c330d660-e0b8-4061-ab8f-3e078fa7dc3c}"/>
</p:tagLst>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folHlink">
                <a:alpha val="32001"/>
              </a:schemeClr>
            </a:gs>
            <a:gs pos="100000">
              <a:schemeClr val="folHlink">
                <a:gamma/>
                <a:shade val="0"/>
                <a:invGamma/>
                <a:alpha val="89999"/>
              </a:schemeClr>
            </a:gs>
          </a:gsLst>
          <a:lin ang="2700000" scaled="1"/>
        </a:gradFill>
        <a:ln w="38100" cap="flat" cmpd="sng" algn="ctr">
          <a:noFill/>
          <a:prstDash val="solid"/>
          <a:round/>
          <a:headEnd type="none" w="med" len="med"/>
          <a:tailEnd type="none" w="med" len="med"/>
        </a:ln>
      </a:spPr>
      <a:bodyPr vert="horz" wrap="square" lIns="91440" tIns="45720" rIns="91440" bIns="45720" numCol="1" anchor="ctr" anchorCtr="0" compatLnSpc="1">
        <a:spAutoFit/>
      </a:bodyPr>
      <a:lstStyle>
        <a:defPPr marL="0" marR="0" indent="0" algn="ctr" defTabSz="914400" rtl="0" eaLnBrk="1" fontAlgn="base" latinLnBrk="0" hangingPunct="1">
          <a:lnSpc>
            <a:spcPct val="100000"/>
          </a:lnSpc>
          <a:spcBef>
            <a:spcPct val="0"/>
          </a:spcBef>
          <a:spcAft>
            <a:spcPct val="0"/>
          </a:spcAft>
          <a:buClrTx/>
          <a:buSzTx/>
          <a:buFontTx/>
          <a:buNone/>
          <a:defRPr kumimoji="1" lang="zh-CN" altLang="en-US" sz="2000" b="0" i="0" u="none" strike="noStrike" cap="none" normalizeH="0" baseline="0" smtClean="0">
            <a:ln>
              <a:noFill/>
            </a:ln>
            <a:solidFill>
              <a:srgbClr val="02307C"/>
            </a:solidFill>
            <a:effectLst/>
            <a:latin typeface="Arial" panose="020B0604020202020204" pitchFamily="34" charset="0"/>
            <a:ea typeface="宋体" panose="02010600030101010101" pitchFamily="2" charset="-122"/>
          </a:defRPr>
        </a:defPPr>
      </a:lstStyle>
    </a:spDef>
    <a:lnDef>
      <a:spPr bwMode="auto">
        <a:gradFill rotWithShape="1">
          <a:gsLst>
            <a:gs pos="0">
              <a:schemeClr val="folHlink">
                <a:alpha val="32001"/>
              </a:schemeClr>
            </a:gs>
            <a:gs pos="100000">
              <a:schemeClr val="folHlink">
                <a:gamma/>
                <a:shade val="0"/>
                <a:invGamma/>
                <a:alpha val="89999"/>
              </a:schemeClr>
            </a:gs>
          </a:gsLst>
          <a:lin ang="2700000" scaled="1"/>
        </a:gradFill>
        <a:ln w="38100" cap="flat" cmpd="sng" algn="ctr">
          <a:solidFill>
            <a:schemeClr val="accent6">
              <a:lumMod val="20000"/>
              <a:lumOff val="80000"/>
            </a:schemeClr>
          </a:solidFill>
          <a:prstDash val="solid"/>
          <a:round/>
          <a:headEnd type="none" w="med" len="med"/>
          <a:tailEnd type="none" w="med" len="med"/>
        </a:ln>
      </a:spPr>
      <a:body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5640</Words>
  <Application>WPS 演示</Application>
  <PresentationFormat>全屏显示(4:3)</PresentationFormat>
  <Paragraphs>423</Paragraphs>
  <Slides>24</Slides>
  <Notes>27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Arial</vt:lpstr>
      <vt:lpstr>宋体</vt:lpstr>
      <vt:lpstr>Wingdings</vt:lpstr>
      <vt:lpstr>微软雅黑</vt:lpstr>
      <vt:lpstr>Arial Unicode MS</vt:lpstr>
      <vt:lpstr>Calibri</vt:lpstr>
      <vt:lpstr>方正书宋简体</vt:lpstr>
      <vt:lpstr>Times New Roman</vt:lpstr>
      <vt:lpstr>TimesNewRomanPSMT</vt:lpstr>
      <vt:lpstr>Times New Roman</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xxzx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liap</dc:creator>
  <cp:lastModifiedBy>褚建立</cp:lastModifiedBy>
  <cp:revision>600</cp:revision>
  <dcterms:created xsi:type="dcterms:W3CDTF">2006-11-28T15:10:00Z</dcterms:created>
  <dcterms:modified xsi:type="dcterms:W3CDTF">2022-03-04T01:20:33Z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E12E2D67F2A44564AAAE1A9E57399A90</vt:lpwstr>
  </property>
  <property fmtid="{D5CDD505-2E9C-101B-9397-08002B2CF9AE}" pid="3" name="KSOProductBuildVer">
    <vt:lpwstr>2052-11.1.0.11365</vt:lpwstr>
  </property>
</Properties>
</file>