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9"/>
  </p:notesMasterIdLst>
  <p:handoutMasterIdLst>
    <p:handoutMasterId r:id="rId50"/>
  </p:handoutMasterIdLst>
  <p:sldIdLst>
    <p:sldId id="546" r:id="rId3"/>
    <p:sldId id="715" r:id="rId4"/>
    <p:sldId id="605" r:id="rId5"/>
    <p:sldId id="716" r:id="rId6"/>
    <p:sldId id="721" r:id="rId7"/>
    <p:sldId id="655" r:id="rId8"/>
    <p:sldId id="768" r:id="rId9"/>
    <p:sldId id="656" r:id="rId10"/>
    <p:sldId id="723" r:id="rId11"/>
    <p:sldId id="724" r:id="rId12"/>
    <p:sldId id="725" r:id="rId13"/>
    <p:sldId id="717" r:id="rId14"/>
    <p:sldId id="718" r:id="rId15"/>
    <p:sldId id="727" r:id="rId16"/>
    <p:sldId id="719" r:id="rId17"/>
    <p:sldId id="720" r:id="rId18"/>
    <p:sldId id="659" r:id="rId19"/>
    <p:sldId id="728" r:id="rId20"/>
    <p:sldId id="729" r:id="rId21"/>
    <p:sldId id="735" r:id="rId22"/>
    <p:sldId id="730" r:id="rId23"/>
    <p:sldId id="736" r:id="rId24"/>
    <p:sldId id="731" r:id="rId25"/>
    <p:sldId id="737" r:id="rId26"/>
    <p:sldId id="732" r:id="rId27"/>
    <p:sldId id="738" r:id="rId28"/>
    <p:sldId id="733" r:id="rId29"/>
    <p:sldId id="739" r:id="rId30"/>
    <p:sldId id="741" r:id="rId31"/>
    <p:sldId id="742" r:id="rId32"/>
    <p:sldId id="743" r:id="rId33"/>
    <p:sldId id="744" r:id="rId34"/>
    <p:sldId id="660" r:id="rId35"/>
    <p:sldId id="661" r:id="rId36"/>
    <p:sldId id="662" r:id="rId37"/>
    <p:sldId id="663" r:id="rId38"/>
    <p:sldId id="664" r:id="rId39"/>
    <p:sldId id="665" r:id="rId40"/>
    <p:sldId id="666" r:id="rId41"/>
    <p:sldId id="667" r:id="rId42"/>
    <p:sldId id="672" r:id="rId43"/>
    <p:sldId id="669" r:id="rId44"/>
    <p:sldId id="673" r:id="rId45"/>
    <p:sldId id="670" r:id="rId46"/>
    <p:sldId id="671" r:id="rId47"/>
    <p:sldId id="527" r:id="rId48"/>
  </p:sldIdLst>
  <p:sldSz cx="12192000" cy="6858000"/>
  <p:notesSz cx="6270625" cy="9940925"/>
  <p:custDataLst>
    <p:tags r:id="rId54"/>
  </p:custDataLst>
  <p:defaultTextStyle>
    <a:defPPr>
      <a:defRPr lang="zh-CN"/>
    </a:defPPr>
    <a:lvl1pPr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umimoji="1" sz="2000" kern="1200">
        <a:solidFill>
          <a:srgbClr val="02307C"/>
        </a:solidFill>
        <a:latin typeface="Arial" panose="020B0604020202020204" pitchFamily="34" charset="0"/>
        <a:ea typeface="宋体" panose="02010600030101010101" pitchFamily="2" charset="-122"/>
        <a:cs typeface="+mn-cs"/>
      </a:defRPr>
    </a:lvl5pPr>
    <a:lvl6pPr marL="22860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6pPr>
    <a:lvl7pPr marL="27432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7pPr>
    <a:lvl8pPr marL="32004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8pPr>
    <a:lvl9pPr marL="3657600" algn="l" defTabSz="914400" rtl="0" eaLnBrk="1" latinLnBrk="0" hangingPunct="1">
      <a:defRPr kumimoji="1" sz="2000" kern="1200">
        <a:solidFill>
          <a:srgbClr val="02307C"/>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CED8F"/>
    <a:srgbClr val="375B79"/>
    <a:srgbClr val="FF3300"/>
    <a:srgbClr val="3A357B"/>
    <a:srgbClr val="DB0707"/>
    <a:srgbClr val="CCFFFF"/>
    <a:srgbClr val="3B6181"/>
    <a:srgbClr val="4B7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79" autoAdjust="0"/>
    <p:restoredTop sz="94412" autoAdjust="0"/>
  </p:normalViewPr>
  <p:slideViewPr>
    <p:cSldViewPr>
      <p:cViewPr>
        <p:scale>
          <a:sx n="80" d="100"/>
          <a:sy n="80" d="100"/>
        </p:scale>
        <p:origin x="-1470" y="-96"/>
      </p:cViewPr>
      <p:guideLst>
        <p:guide orient="horz" pos="2165"/>
        <p:guide pos="3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4" Type="http://schemas.openxmlformats.org/officeDocument/2006/relationships/tags" Target="tags/tag1.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 Target="slides/slide3.xml"/><Relationship Id="rId49" Type="http://schemas.openxmlformats.org/officeDocument/2006/relationships/notesMaster" Target="notesMasters/notesMaster1.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717800" cy="496888"/>
          </a:xfrm>
          <a:prstGeom prst="rect">
            <a:avLst/>
          </a:prstGeom>
          <a:noFill/>
          <a:ln w="9525">
            <a:noFill/>
            <a:miter lim="800000"/>
          </a:ln>
          <a:effectLst/>
        </p:spPr>
        <p:txBody>
          <a:bodyPr vert="horz" wrap="square" lIns="91440" tIns="45720" rIns="91440" bIns="45720" numCol="1" anchor="t"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5" name="Rectangle 3"/>
          <p:cNvSpPr>
            <a:spLocks noGrp="1" noChangeArrowheads="1"/>
          </p:cNvSpPr>
          <p:nvPr>
            <p:ph type="dt" sz="quarter" idx="1"/>
          </p:nvPr>
        </p:nvSpPr>
        <p:spPr bwMode="auto">
          <a:xfrm>
            <a:off x="3551238" y="0"/>
            <a:ext cx="2717800" cy="496888"/>
          </a:xfrm>
          <a:prstGeom prst="rect">
            <a:avLst/>
          </a:prstGeom>
          <a:noFill/>
          <a:ln w="9525">
            <a:noFill/>
            <a:miter lim="800000"/>
          </a:ln>
          <a:effectLst/>
        </p:spPr>
        <p:txBody>
          <a:bodyPr vert="horz" wrap="square" lIns="91440" tIns="45720" rIns="91440" bIns="45720" numCol="1" anchor="t"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6" name="Rectangle 4"/>
          <p:cNvSpPr>
            <a:spLocks noGrp="1" noChangeArrowheads="1"/>
          </p:cNvSpPr>
          <p:nvPr>
            <p:ph type="ftr" sz="quarter" idx="2"/>
          </p:nvPr>
        </p:nvSpPr>
        <p:spPr bwMode="auto">
          <a:xfrm>
            <a:off x="0" y="9442450"/>
            <a:ext cx="2717800" cy="496888"/>
          </a:xfrm>
          <a:prstGeom prst="rect">
            <a:avLst/>
          </a:prstGeom>
          <a:noFill/>
          <a:ln w="9525">
            <a:noFill/>
            <a:miter lim="800000"/>
          </a:ln>
          <a:effectLst/>
        </p:spPr>
        <p:txBody>
          <a:bodyPr vert="horz" wrap="square" lIns="91440" tIns="45720" rIns="91440" bIns="45720" numCol="1" anchor="b" anchorCtr="0" compatLnSpc="1"/>
          <a:lstStyle>
            <a:lvl1pPr algn="l">
              <a:defRPr kumimoji="0" sz="12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15717" name="Rectangle 5"/>
          <p:cNvSpPr>
            <a:spLocks noGrp="1" noChangeArrowheads="1"/>
          </p:cNvSpPr>
          <p:nvPr>
            <p:ph type="sldNum" sz="quarter" idx="3"/>
          </p:nvPr>
        </p:nvSpPr>
        <p:spPr bwMode="auto">
          <a:xfrm>
            <a:off x="3551238" y="9442450"/>
            <a:ext cx="2717800" cy="496888"/>
          </a:xfrm>
          <a:prstGeom prst="rect">
            <a:avLst/>
          </a:prstGeom>
          <a:noFill/>
          <a:ln w="9525">
            <a:noFill/>
            <a:miter lim="800000"/>
          </a:ln>
          <a:effectLst/>
        </p:spPr>
        <p:txBody>
          <a:bodyPr vert="horz" wrap="square" lIns="91440" tIns="45720" rIns="91440" bIns="45720" numCol="1" anchor="b" anchorCtr="0" compatLnSpc="1"/>
          <a:lstStyle>
            <a:lvl1pPr algn="r">
              <a:defRPr kumimoji="0" sz="1200">
                <a:solidFill>
                  <a:schemeClr val="tx1"/>
                </a:solidFill>
                <a:latin typeface="Arial" panose="020B0604020202020204" pitchFamily="34" charset="0"/>
                <a:ea typeface="宋体" panose="02010600030101010101" pitchFamily="2" charset="-122"/>
              </a:defRPr>
            </a:lvl1pPr>
          </a:lstStyle>
          <a:p>
            <a:pPr>
              <a:defRPr/>
            </a:pPr>
            <a:fld id="{FD388892-327F-4108-AF99-FB6DC3330DD5}"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717800" cy="4968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551238" y="0"/>
            <a:ext cx="2717800" cy="496888"/>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a:defRPr/>
            </a:pPr>
            <a:fld id="{2A7F573C-968C-445E-9CDA-198C0854DC42}" type="datetimeFigureOut">
              <a:rPr lang="zh-CN" altLang="en-US"/>
            </a:fld>
            <a:endParaRPr lang="zh-CN" altLang="en-US"/>
          </a:p>
        </p:txBody>
      </p:sp>
      <p:sp>
        <p:nvSpPr>
          <p:cNvPr id="4" name="幻灯片图像占位符 3"/>
          <p:cNvSpPr>
            <a:spLocks noGrp="1" noRot="1" noChangeAspect="1"/>
          </p:cNvSpPr>
          <p:nvPr>
            <p:ph type="sldImg" idx="2"/>
          </p:nvPr>
        </p:nvSpPr>
        <p:spPr>
          <a:xfrm>
            <a:off x="-177976" y="746125"/>
            <a:ext cx="6626578" cy="372745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27063" y="4721225"/>
            <a:ext cx="5016500" cy="4473575"/>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9442450"/>
            <a:ext cx="2717800" cy="496888"/>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551238" y="9442450"/>
            <a:ext cx="2717800" cy="496888"/>
          </a:xfrm>
          <a:prstGeom prst="rect">
            <a:avLst/>
          </a:prstGeom>
        </p:spPr>
        <p:txBody>
          <a:bodyPr vert="horz" lIns="91440" tIns="45720" rIns="91440" bIns="45720" rtlCol="0" anchor="b"/>
          <a:lstStyle>
            <a:lvl1pPr algn="r">
              <a:defRPr sz="1200">
                <a:latin typeface="Arial" panose="020B0604020202020204" pitchFamily="34" charset="0"/>
                <a:ea typeface="宋体" panose="02010600030101010101" pitchFamily="2" charset="-122"/>
              </a:defRPr>
            </a:lvl1pPr>
          </a:lstStyle>
          <a:p>
            <a:pPr>
              <a:defRPr/>
            </a:pPr>
            <a:fld id="{4F73D87A-DB6E-42BD-A824-8B11469FFE6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55300" name="灯片编号占位符 3"/>
          <p:cNvSpPr txBox="1">
            <a:spLocks noGrp="1"/>
          </p:cNvSpPr>
          <p:nvPr/>
        </p:nvSpPr>
        <p:spPr bwMode="auto">
          <a:xfrm>
            <a:off x="3551238" y="9442450"/>
            <a:ext cx="2717800"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eaLnBrk="0" hangingPunct="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eaLnBrk="0" hangingPunct="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hangingPunct="1">
              <a:spcBef>
                <a:spcPct val="0"/>
              </a:spcBef>
            </a:pPr>
            <a:fld id="{80D42B31-A1D1-4BE6-A6F1-E10A02C50A81}" type="slidenum">
              <a:rPr lang="zh-CN" altLang="en-US">
                <a:solidFill>
                  <a:srgbClr val="02307C"/>
                </a:solidFill>
                <a:latin typeface="Arial" panose="020B0604020202020204" pitchFamily="34" charset="0"/>
              </a:rPr>
            </a:fld>
            <a:endParaRPr lang="en-US" altLang="zh-CN">
              <a:solidFill>
                <a:srgbClr val="02307C"/>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0ABB2A17-E943-4FE7-90FA-8199477B4101}"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0"/>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2E4601D0-4E30-426A-9F77-911A3466D181}"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8"/>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81C4141-2C3E-4150-A712-458C3339A3DB}" type="slidenum">
              <a:rPr lang="en-US" altLang="zh-CN"/>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600200"/>
            <a:ext cx="10972800" cy="4525963"/>
          </a:xfrm>
          <a:prstGeom prst="rect">
            <a:avLst/>
          </a:prstGeom>
        </p:spPr>
        <p:txBody>
          <a:bodyPr/>
          <a:lstStyle/>
          <a:p>
            <a:pPr lvl="0"/>
            <a:endParaRPr lang="zh-CN" alt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22E2213A-9599-4DCE-9E3A-9567D17D546E}"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51525"/>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1A16A990-6AFE-4EFF-AEE0-7933A4CBF2B3}"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0"/>
            <a:ext cx="109728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18CD344E-2F95-48E0-84FD-F61822E682B8}" type="slidenum">
              <a:rPr lang="en-US" altLang="zh-CN"/>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0FBE588E-00DE-4FC3-8F29-B9518AAAB93C}"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0"/>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8FE36FA0-857E-4340-ABAF-EF8C79E9DA70}"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7"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7"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D3881263-7124-4BAB-AB4E-1AF0AA7E3ABC}"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57687B14-80CB-4579-B566-25DD92B67136}"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BDF4FC0D-5274-4D90-8B90-A35DAB7F5C9D}"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0"/>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0" y="1435100"/>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45A2A1E2-A3F0-445B-91E5-6F7E695919DD}"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63F8BE5F-A63C-4BAF-B30A-BBEFB3720266}"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l">
              <a:defRPr kumimoji="0" sz="14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vert="horz" wrap="square" lIns="91440" tIns="45720" rIns="91440" bIns="45720" numCol="1" anchor="t" anchorCtr="0" compatLnSpc="1"/>
          <a:lstStyle>
            <a:lvl1pPr algn="ctr">
              <a:defRPr kumimoji="0" sz="1400">
                <a:solidFill>
                  <a:schemeClr val="tx1"/>
                </a:solidFill>
                <a:latin typeface="Arial" panose="020B0604020202020204" pitchFamily="34" charset="0"/>
                <a:ea typeface="宋体" panose="02010600030101010101"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kumimoji="0" sz="1400">
                <a:solidFill>
                  <a:schemeClr val="tx1"/>
                </a:solidFill>
                <a:latin typeface="Arial" panose="020B0604020202020204" pitchFamily="34" charset="0"/>
                <a:ea typeface="宋体" panose="02010600030101010101" pitchFamily="2" charset="-122"/>
              </a:defRPr>
            </a:lvl1pPr>
          </a:lstStyle>
          <a:p>
            <a:pPr>
              <a:defRPr/>
            </a:pPr>
            <a:fld id="{AB476ADB-F881-44BF-A451-7C5239BB6CA4}" type="slidenum">
              <a:rPr lang="en-US" altLang="zh-CN"/>
            </a:fld>
            <a:endParaRPr lang="en-US" altLang="zh-CN"/>
          </a:p>
        </p:txBody>
      </p:sp>
      <p:cxnSp>
        <p:nvCxnSpPr>
          <p:cNvPr id="3" name="直接连接符 2"/>
          <p:cNvCxnSpPr/>
          <p:nvPr/>
        </p:nvCxnSpPr>
        <p:spPr>
          <a:xfrm>
            <a:off x="0" y="1052830"/>
            <a:ext cx="12172315" cy="0"/>
          </a:xfrm>
          <a:prstGeom prst="line">
            <a:avLst/>
          </a:prstGeom>
          <a:gradFill rotWithShape="1">
            <a:gsLst>
              <a:gs pos="0">
                <a:schemeClr val="folHlink">
                  <a:alpha val="32001"/>
                </a:schemeClr>
              </a:gs>
              <a:gs pos="100000">
                <a:schemeClr val="folHlink">
                  <a:gamma/>
                  <a:shade val="0"/>
                  <a:invGamma/>
                  <a:alpha val="89999"/>
                </a:schemeClr>
              </a:gs>
            </a:gsLst>
            <a:lin ang="2700000" scaled="1"/>
          </a:gradFill>
          <a:ln w="57150" cap="flat" cmpd="sng" algn="ctr">
            <a:solidFill>
              <a:schemeClr val="accent1">
                <a:lumMod val="50000"/>
              </a:schemeClr>
            </a:solidFill>
            <a:prstDash val="solid"/>
            <a:round/>
            <a:headEnd type="none" w="med" len="med"/>
            <a:tailEnd type="none" w="med" len="med"/>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hyperlink" Target="http://www.yesky.com/image20010518/55575.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5.jpeg"/><Relationship Id="rId1" Type="http://schemas.openxmlformats.org/officeDocument/2006/relationships/image" Target="../media/image3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emf"/><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5960" y="1202373"/>
            <a:ext cx="50720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9"/>
          <p:cNvSpPr>
            <a:spLocks noChangeArrowheads="1"/>
          </p:cNvSpPr>
          <p:nvPr/>
        </p:nvSpPr>
        <p:spPr bwMode="auto">
          <a:xfrm>
            <a:off x="951548" y="1280160"/>
            <a:ext cx="2449512"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2400" b="1">
                <a:solidFill>
                  <a:schemeClr val="bg1"/>
                </a:solidFill>
              </a:rPr>
              <a:t>10.1  </a:t>
            </a:r>
            <a:r>
              <a:rPr lang="zh-CN" altLang="zh-CN" sz="2400" b="1">
                <a:solidFill>
                  <a:schemeClr val="bg1"/>
                </a:solidFill>
              </a:rPr>
              <a:t>任务描述</a:t>
            </a:r>
            <a:endParaRPr lang="zh-CN" altLang="en-US" sz="2200" b="1">
              <a:solidFill>
                <a:schemeClr val="bg1"/>
              </a:solidFill>
            </a:endParaRPr>
          </a:p>
        </p:txBody>
      </p:sp>
      <p:sp>
        <p:nvSpPr>
          <p:cNvPr id="2052" name="Rectangle 31"/>
          <p:cNvSpPr>
            <a:spLocks noChangeArrowheads="1"/>
          </p:cNvSpPr>
          <p:nvPr/>
        </p:nvSpPr>
        <p:spPr bwMode="auto">
          <a:xfrm>
            <a:off x="695960" y="1917065"/>
            <a:ext cx="10989310" cy="76009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       </a:t>
            </a:r>
            <a:r>
              <a:rPr lang="zh-CN" altLang="zh-CN" sz="2400"/>
              <a:t>在配线子系统和干线子系统敷设线缆后，接下来需要对敷设完毕的双绞线电缆进行端接。 </a:t>
            </a:r>
            <a:endParaRPr lang="zh-CN" altLang="zh-CN" sz="2400"/>
          </a:p>
        </p:txBody>
      </p:sp>
      <p:sp>
        <p:nvSpPr>
          <p:cNvPr id="2053" name="标题 1"/>
          <p:cNvSpPr/>
          <p:nvPr/>
        </p:nvSpPr>
        <p:spPr bwMode="auto">
          <a:xfrm>
            <a:off x="3071813" y="260350"/>
            <a:ext cx="74168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3000" b="1"/>
              <a:t>任务</a:t>
            </a:r>
            <a:r>
              <a:rPr lang="en-US" altLang="zh-CN" sz="3000" b="1"/>
              <a:t>10  </a:t>
            </a:r>
            <a:r>
              <a:rPr lang="zh-CN" altLang="zh-CN" sz="3000" b="1"/>
              <a:t>工作区用户跳线和信息插座的端接</a:t>
            </a:r>
            <a:endParaRPr lang="zh-CN" altLang="en-US" sz="3000"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1"/>
          <p:cNvSpPr>
            <a:spLocks noChangeArrowheads="1"/>
          </p:cNvSpPr>
          <p:nvPr/>
        </p:nvSpPr>
        <p:spPr bwMode="auto">
          <a:xfrm>
            <a:off x="767715" y="1196975"/>
            <a:ext cx="6951345" cy="556133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双绞线电缆与信息模块端接的施工操作方法应符合以下基本要求：</a:t>
            </a:r>
            <a:endParaRPr lang="zh-CN" altLang="zh-CN" sz="2400"/>
          </a:p>
          <a:p>
            <a:pPr eaLnBrk="1" hangingPunct="1"/>
            <a:r>
              <a:rPr lang="zh-CN" altLang="zh-CN" sz="2400"/>
              <a:t>（</a:t>
            </a:r>
            <a:r>
              <a:rPr lang="en-US" altLang="zh-CN" sz="2400"/>
              <a:t>1</a:t>
            </a:r>
            <a:r>
              <a:rPr lang="zh-CN" altLang="zh-CN" sz="2400"/>
              <a:t>）双绞线与信息模块端接采用卡接方式，施工中不宜用力过猛，以免造成模块受损。连接顺序应按线缆的同一色标排列，连接后的多余线头必须清除干净，以免留有后患。</a:t>
            </a:r>
            <a:endParaRPr lang="zh-CN" altLang="zh-CN" sz="2400"/>
          </a:p>
          <a:p>
            <a:pPr eaLnBrk="1" hangingPunct="1"/>
            <a:r>
              <a:rPr lang="zh-CN" altLang="zh-CN" sz="2400"/>
              <a:t>（</a:t>
            </a:r>
            <a:r>
              <a:rPr lang="en-US" altLang="zh-CN" sz="2400"/>
              <a:t>2</a:t>
            </a:r>
            <a:r>
              <a:rPr lang="zh-CN" altLang="zh-CN" sz="2400"/>
              <a:t>）线缆端接后，应进行全面测试，以保证综合布线系统正常运行。</a:t>
            </a:r>
            <a:endParaRPr lang="zh-CN" altLang="zh-CN" sz="2400"/>
          </a:p>
          <a:p>
            <a:pPr eaLnBrk="1" hangingPunct="1"/>
            <a:r>
              <a:rPr lang="zh-CN" altLang="zh-CN" sz="2400"/>
              <a:t>（</a:t>
            </a:r>
            <a:r>
              <a:rPr lang="en-US" altLang="zh-CN" sz="2400"/>
              <a:t>3</a:t>
            </a:r>
            <a:r>
              <a:rPr lang="zh-CN" altLang="zh-CN" sz="2400"/>
              <a:t>）屏蔽双绞线的端接要求见</a:t>
            </a:r>
            <a:r>
              <a:rPr lang="en-US" altLang="zh-CN" sz="2400"/>
              <a:t>10.2.1</a:t>
            </a:r>
            <a:r>
              <a:rPr lang="zh-CN" altLang="zh-CN" sz="2400"/>
              <a:t>节相关内容。</a:t>
            </a:r>
            <a:endParaRPr lang="zh-CN" altLang="zh-CN" sz="2400"/>
          </a:p>
          <a:p>
            <a:pPr eaLnBrk="1" hangingPunct="1"/>
            <a:r>
              <a:rPr lang="zh-CN" altLang="zh-CN" sz="2400"/>
              <a:t>（</a:t>
            </a:r>
            <a:r>
              <a:rPr lang="en-US" altLang="zh-CN" sz="2400"/>
              <a:t>4</a:t>
            </a:r>
            <a:r>
              <a:rPr lang="zh-CN" altLang="zh-CN" sz="2400"/>
              <a:t>）在终端连接时，应按线缆统一色标、线对组合和排列顺序施工连接。</a:t>
            </a:r>
            <a:endParaRPr lang="zh-CN" altLang="zh-CN" sz="2400"/>
          </a:p>
          <a:p>
            <a:pPr eaLnBrk="1" hangingPunct="1"/>
            <a:r>
              <a:rPr lang="zh-CN" altLang="zh-CN" sz="2400"/>
              <a:t>（</a:t>
            </a:r>
            <a:r>
              <a:rPr lang="en-US" altLang="zh-CN" sz="2400"/>
              <a:t>5</a:t>
            </a:r>
            <a:r>
              <a:rPr lang="zh-CN" altLang="zh-CN" sz="2400"/>
              <a:t>）各种线缆（包括跳线）和接插件间必须接触良好、连接正确、标识清楚。跳线选用的类型和品种均应符合系统设计要求。</a:t>
            </a:r>
            <a:endParaRPr lang="zh-CN" altLang="zh-CN" sz="2400"/>
          </a:p>
        </p:txBody>
      </p:sp>
      <p:sp>
        <p:nvSpPr>
          <p:cNvPr id="13315" name="标题 1"/>
          <p:cNvSpPr/>
          <p:nvPr/>
        </p:nvSpPr>
        <p:spPr bwMode="auto">
          <a:xfrm>
            <a:off x="3071813" y="260350"/>
            <a:ext cx="6024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10.2.2  </a:t>
            </a:r>
            <a:r>
              <a:rPr lang="zh-CN" altLang="zh-CN" sz="2800" b="1"/>
              <a:t>信息模块的端接要求</a:t>
            </a:r>
            <a:endParaRPr lang="zh-CN" altLang="zh-CN" sz="2800" b="1"/>
          </a:p>
        </p:txBody>
      </p:sp>
      <p:pic>
        <p:nvPicPr>
          <p:cNvPr id="2" name="图片 1"/>
          <p:cNvPicPr>
            <a:picLocks noChangeAspect="1"/>
          </p:cNvPicPr>
          <p:nvPr/>
        </p:nvPicPr>
        <p:blipFill>
          <a:blip r:embed="rId1"/>
          <a:stretch>
            <a:fillRect/>
          </a:stretch>
        </p:blipFill>
        <p:spPr>
          <a:xfrm>
            <a:off x="8040370" y="908685"/>
            <a:ext cx="3534410" cy="5816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1"/>
          <p:cNvSpPr>
            <a:spLocks noChangeArrowheads="1"/>
          </p:cNvSpPr>
          <p:nvPr/>
        </p:nvSpPr>
        <p:spPr bwMode="auto">
          <a:xfrm>
            <a:off x="623570" y="1196975"/>
            <a:ext cx="4963160" cy="445325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6</a:t>
            </a:r>
            <a:r>
              <a:rPr lang="zh-CN" altLang="zh-CN" sz="2400"/>
              <a:t>）双绞线与信息模块端接时，必须按色标和线对顺序进行卡接。并尽量保持线对的对绞状态。通常，线对非扭绞状态应不大于</a:t>
            </a:r>
            <a:r>
              <a:rPr lang="en-US" altLang="zh-CN" sz="2400"/>
              <a:t>13 mm</a:t>
            </a:r>
            <a:r>
              <a:rPr lang="zh-CN" altLang="zh-CN" sz="2400"/>
              <a:t>。插座类型、色标和编号有两种标准，即</a:t>
            </a:r>
            <a:r>
              <a:rPr lang="en-US" altLang="zh-CN" sz="2400"/>
              <a:t>EIA/TIA 568A</a:t>
            </a:r>
            <a:r>
              <a:rPr lang="zh-CN" altLang="zh-CN" sz="2400"/>
              <a:t>和</a:t>
            </a:r>
            <a:r>
              <a:rPr lang="en-US" altLang="zh-CN" sz="2400"/>
              <a:t>EIA/TIA 568B</a:t>
            </a:r>
            <a:r>
              <a:rPr lang="zh-CN" altLang="zh-CN" sz="2400"/>
              <a:t>，如</a:t>
            </a:r>
            <a:r>
              <a:rPr lang="zh-CN" altLang="en-US" sz="2400"/>
              <a:t>图</a:t>
            </a:r>
            <a:r>
              <a:rPr lang="en-US" altLang="zh-CN" sz="2400"/>
              <a:t>10-4</a:t>
            </a:r>
            <a:r>
              <a:rPr lang="zh-CN" altLang="zh-CN" sz="2400"/>
              <a:t>所示。两类标准规定的线序压接顺序有所不同，通常在信息模块的侧面会有两种标准的色标标注，可以按照所选择的标准进行接线，但要注意，在同一工程中只能有一种连接方式。</a:t>
            </a:r>
            <a:endParaRPr lang="zh-CN" altLang="zh-CN" sz="2400"/>
          </a:p>
        </p:txBody>
      </p:sp>
      <p:sp>
        <p:nvSpPr>
          <p:cNvPr id="14339" name="标题 1"/>
          <p:cNvSpPr/>
          <p:nvPr/>
        </p:nvSpPr>
        <p:spPr bwMode="auto">
          <a:xfrm>
            <a:off x="3071813" y="260350"/>
            <a:ext cx="6024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10.2.2  </a:t>
            </a:r>
            <a:r>
              <a:rPr lang="zh-CN" altLang="zh-CN" sz="2800" b="1"/>
              <a:t>信息模块的端接要求</a:t>
            </a:r>
            <a:endParaRPr lang="zh-CN" altLang="zh-CN" sz="2800" b="1"/>
          </a:p>
        </p:txBody>
      </p:sp>
      <p:pic>
        <p:nvPicPr>
          <p:cNvPr id="14" name="图片 14"/>
          <p:cNvPicPr preferRelativeResize="0">
            <a:picLocks noChangeAspect="1"/>
          </p:cNvPicPr>
          <p:nvPr/>
        </p:nvPicPr>
        <p:blipFill>
          <a:blip r:embed="rId1"/>
          <a:srcRect t="33048"/>
          <a:stretch>
            <a:fillRect/>
          </a:stretch>
        </p:blipFill>
        <p:spPr>
          <a:xfrm>
            <a:off x="6096000" y="1268730"/>
            <a:ext cx="3683635" cy="41211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10.2.3 </a:t>
            </a:r>
            <a:r>
              <a:rPr lang="zh-CN" altLang="en-US" sz="3200" b="1"/>
              <a:t>双绞线端接工具</a:t>
            </a:r>
            <a:endParaRPr lang="zh-CN" altLang="en-US" sz="3200"/>
          </a:p>
        </p:txBody>
      </p:sp>
      <p:grpSp>
        <p:nvGrpSpPr>
          <p:cNvPr id="16389" name="Group 2"/>
          <p:cNvGrpSpPr>
            <a:grpSpLocks noChangeAspect="1"/>
          </p:cNvGrpSpPr>
          <p:nvPr/>
        </p:nvGrpSpPr>
        <p:grpSpPr bwMode="auto">
          <a:xfrm>
            <a:off x="1144270" y="1525905"/>
            <a:ext cx="8998585" cy="3546475"/>
            <a:chOff x="2113" y="3029"/>
            <a:chExt cx="4295" cy="1691"/>
          </a:xfrm>
        </p:grpSpPr>
        <p:sp>
          <p:nvSpPr>
            <p:cNvPr id="16390" name="AutoShape 3"/>
            <p:cNvSpPr>
              <a:spLocks noChangeAspect="1" noChangeArrowheads="1"/>
            </p:cNvSpPr>
            <p:nvPr/>
          </p:nvSpPr>
          <p:spPr bwMode="auto">
            <a:xfrm>
              <a:off x="2113" y="3029"/>
              <a:ext cx="4295" cy="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16391" name="Picture 4" descr="AllPrep"/>
            <p:cNvPicPr>
              <a:picLocks noChangeAspect="1" noChangeArrowheads="1"/>
            </p:cNvPicPr>
            <p:nvPr/>
          </p:nvPicPr>
          <p:blipFill>
            <a:blip r:embed="rId1">
              <a:extLst>
                <a:ext uri="{28A0092B-C50C-407E-A947-70E740481C1C}">
                  <a14:useLocalDpi xmlns:a14="http://schemas.microsoft.com/office/drawing/2010/main" val="0"/>
                </a:ext>
              </a:extLst>
            </a:blip>
            <a:srcRect l="25850" t="18562" r="19185" b="31244"/>
            <a:stretch>
              <a:fillRect/>
            </a:stretch>
          </p:blipFill>
          <p:spPr bwMode="auto">
            <a:xfrm>
              <a:off x="2113" y="3029"/>
              <a:ext cx="2126" cy="1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5" descr="dgn"/>
            <p:cNvPicPr>
              <a:picLocks noChangeAspect="1" noChangeArrowheads="1"/>
            </p:cNvPicPr>
            <p:nvPr/>
          </p:nvPicPr>
          <p:blipFill>
            <a:blip r:embed="rId2">
              <a:extLst>
                <a:ext uri="{28A0092B-C50C-407E-A947-70E740481C1C}">
                  <a14:useLocalDpi xmlns:a14="http://schemas.microsoft.com/office/drawing/2010/main" val="0"/>
                </a:ext>
              </a:extLst>
            </a:blip>
            <a:srcRect l="22801" t="24777" r="23364" b="28557"/>
            <a:stretch>
              <a:fillRect/>
            </a:stretch>
          </p:blipFill>
          <p:spPr bwMode="auto">
            <a:xfrm>
              <a:off x="4318" y="3029"/>
              <a:ext cx="2090"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 Box 6"/>
            <p:cNvSpPr txBox="1">
              <a:spLocks noChangeArrowheads="1"/>
            </p:cNvSpPr>
            <p:nvPr/>
          </p:nvSpPr>
          <p:spPr bwMode="auto">
            <a:xfrm>
              <a:off x="2827" y="4486"/>
              <a:ext cx="2479" cy="2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zh-CN" altLang="en-US" sz="2800" b="1">
                  <a:solidFill>
                    <a:srgbClr val="FF0000"/>
                  </a:solidFill>
                  <a:latin typeface="宋体" panose="02010600030101010101" pitchFamily="2" charset="-122"/>
                </a:rPr>
                <a:t>图</a:t>
              </a:r>
              <a:r>
                <a:rPr kumimoji="0" lang="en-US" altLang="zh-CN" sz="2800" b="1">
                  <a:solidFill>
                    <a:srgbClr val="FF0000"/>
                  </a:solidFill>
                  <a:latin typeface="宋体" panose="02010600030101010101" pitchFamily="2" charset="-122"/>
                </a:rPr>
                <a:t>10.5 </a:t>
              </a:r>
              <a:r>
                <a:rPr kumimoji="0" lang="zh-CN" altLang="en-US" sz="2800" b="1">
                  <a:solidFill>
                    <a:srgbClr val="FF0000"/>
                  </a:solidFill>
                  <a:latin typeface="宋体" panose="02010600030101010101" pitchFamily="2" charset="-122"/>
                </a:rPr>
                <a:t>剥线器</a:t>
              </a:r>
              <a:endParaRPr kumimoji="0" lang="zh-CN" altLang="en-US" sz="2800" b="1">
                <a:solidFill>
                  <a:srgbClr val="FF0000"/>
                </a:solidFill>
                <a:latin typeface="宋体" panose="02010600030101010101" pitchFamily="2" charset="-122"/>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10.2.3 </a:t>
            </a:r>
            <a:r>
              <a:rPr lang="zh-CN" altLang="en-US" sz="3200" b="1"/>
              <a:t>双绞线端接工具</a:t>
            </a:r>
            <a:endParaRPr lang="zh-CN" altLang="en-US" sz="3200"/>
          </a:p>
        </p:txBody>
      </p:sp>
      <p:grpSp>
        <p:nvGrpSpPr>
          <p:cNvPr id="17413" name="Group 2"/>
          <p:cNvGrpSpPr>
            <a:grpSpLocks noChangeAspect="1"/>
          </p:cNvGrpSpPr>
          <p:nvPr/>
        </p:nvGrpSpPr>
        <p:grpSpPr bwMode="auto">
          <a:xfrm>
            <a:off x="2166938" y="2000250"/>
            <a:ext cx="7683500" cy="3857625"/>
            <a:chOff x="2224" y="314"/>
            <a:chExt cx="5388" cy="2705"/>
          </a:xfrm>
        </p:grpSpPr>
        <p:sp>
          <p:nvSpPr>
            <p:cNvPr id="17414" name="AutoShape 3"/>
            <p:cNvSpPr>
              <a:spLocks noChangeAspect="1" noChangeArrowheads="1"/>
            </p:cNvSpPr>
            <p:nvPr/>
          </p:nvSpPr>
          <p:spPr bwMode="auto">
            <a:xfrm>
              <a:off x="2224" y="314"/>
              <a:ext cx="5388" cy="2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17415"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5400000">
              <a:off x="3443" y="1176"/>
              <a:ext cx="2500" cy="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5" descr="qian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706" y="869"/>
              <a:ext cx="2500" cy="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 Box 6"/>
            <p:cNvSpPr txBox="1">
              <a:spLocks noChangeArrowheads="1"/>
            </p:cNvSpPr>
            <p:nvPr/>
          </p:nvSpPr>
          <p:spPr bwMode="auto">
            <a:xfrm>
              <a:off x="2224" y="2814"/>
              <a:ext cx="5388" cy="1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just" eaLnBrk="1" hangingPunct="1"/>
              <a:r>
                <a:rPr kumimoji="0" lang="zh-CN" altLang="en-US" sz="1800" b="1">
                  <a:solidFill>
                    <a:srgbClr val="FF0000"/>
                  </a:solidFill>
                  <a:latin typeface="宋体" panose="02010600030101010101" pitchFamily="2" charset="-122"/>
                </a:rPr>
                <a:t>图</a:t>
              </a:r>
              <a:r>
                <a:rPr kumimoji="0" lang="en-US" altLang="zh-CN" sz="1800" b="1">
                  <a:solidFill>
                    <a:srgbClr val="FF0000"/>
                  </a:solidFill>
                  <a:latin typeface="宋体" panose="02010600030101010101" pitchFamily="2" charset="-122"/>
                </a:rPr>
                <a:t>10.6 RJ-45</a:t>
              </a:r>
              <a:r>
                <a:rPr kumimoji="0" lang="zh-CN" altLang="en-US" sz="1800" b="1">
                  <a:solidFill>
                    <a:srgbClr val="FF0000"/>
                  </a:solidFill>
                  <a:latin typeface="宋体" panose="02010600030101010101" pitchFamily="2" charset="-122"/>
                </a:rPr>
                <a:t>压线钳      图</a:t>
              </a:r>
              <a:r>
                <a:rPr kumimoji="0" lang="en-US" altLang="zh-CN" sz="1800" b="1">
                  <a:solidFill>
                    <a:srgbClr val="FF0000"/>
                  </a:solidFill>
                  <a:latin typeface="宋体" panose="02010600030101010101" pitchFamily="2" charset="-122"/>
                </a:rPr>
                <a:t>10.7 </a:t>
              </a:r>
              <a:r>
                <a:rPr kumimoji="0" lang="zh-CN" altLang="en-US" sz="1800" b="1">
                  <a:solidFill>
                    <a:srgbClr val="FF0000"/>
                  </a:solidFill>
                  <a:latin typeface="宋体" panose="02010600030101010101" pitchFamily="2" charset="-122"/>
                </a:rPr>
                <a:t>双用压线钳     图</a:t>
              </a:r>
              <a:r>
                <a:rPr kumimoji="0" lang="en-US" altLang="zh-CN" sz="1800" b="1">
                  <a:solidFill>
                    <a:srgbClr val="FF0000"/>
                  </a:solidFill>
                  <a:latin typeface="宋体" panose="02010600030101010101" pitchFamily="2" charset="-122"/>
                </a:rPr>
                <a:t>10.8 AMP</a:t>
              </a:r>
              <a:r>
                <a:rPr kumimoji="0" lang="zh-CN" altLang="en-US" sz="1800" b="1">
                  <a:solidFill>
                    <a:srgbClr val="FF0000"/>
                  </a:solidFill>
                  <a:latin typeface="宋体" panose="02010600030101010101" pitchFamily="2" charset="-122"/>
                </a:rPr>
                <a:t>专用压线钳</a:t>
              </a:r>
              <a:endParaRPr kumimoji="0" lang="zh-CN" altLang="zh-CN" sz="1800" b="1">
                <a:solidFill>
                  <a:srgbClr val="FF0000"/>
                </a:solidFill>
              </a:endParaRPr>
            </a:p>
          </p:txBody>
        </p:sp>
        <p:pic>
          <p:nvPicPr>
            <p:cNvPr id="17418" name="Picture 7" descr="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304" y="1120"/>
              <a:ext cx="250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10.2.3 </a:t>
            </a:r>
            <a:r>
              <a:rPr lang="zh-CN" altLang="en-US" sz="3200" b="1"/>
              <a:t>双绞线端接工具</a:t>
            </a:r>
            <a:endParaRPr lang="zh-CN" altLang="en-US" sz="3200"/>
          </a:p>
        </p:txBody>
      </p:sp>
      <p:pic>
        <p:nvPicPr>
          <p:cNvPr id="1843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999740" y="1196975"/>
            <a:ext cx="6245860" cy="389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3952875" y="5083175"/>
            <a:ext cx="4387850" cy="398780"/>
          </a:xfrm>
          <a:prstGeom prst="rect">
            <a:avLst/>
          </a:prstGeom>
        </p:spPr>
        <p:txBody>
          <a:bodyPr wrap="none">
            <a:spAutoFit/>
          </a:bodyPr>
          <a:lstStyle/>
          <a:p>
            <a:pPr>
              <a:defRPr/>
            </a:pPr>
            <a:r>
              <a:rPr lang="zh-CN" altLang="en-US" kern="100" spc="30" dirty="0">
                <a:ea typeface="方正书宋简体"/>
                <a:cs typeface="Times New Roman" panose="02020603050405020304"/>
              </a:rPr>
              <a:t>图</a:t>
            </a:r>
            <a:r>
              <a:rPr lang="en-US" altLang="zh-CN" kern="100" spc="30" dirty="0">
                <a:ea typeface="方正书宋简体"/>
                <a:cs typeface="Times New Roman" panose="02020603050405020304"/>
              </a:rPr>
              <a:t>10-</a:t>
            </a:r>
            <a:r>
              <a:rPr lang="en-US" altLang="zh-CN" kern="100" spc="30" dirty="0">
                <a:latin typeface="方正书宋简体"/>
                <a:cs typeface="Times New Roman" panose="02020603050405020304"/>
              </a:rPr>
              <a:t>9</a:t>
            </a:r>
            <a:r>
              <a:rPr lang="en-US" altLang="zh-CN" kern="100" spc="30" dirty="0">
                <a:latin typeface="宋体" panose="02010600030101010101" pitchFamily="2" charset="-122"/>
                <a:ea typeface="方正书宋简体"/>
                <a:cs typeface="Times New Roman" panose="02020603050405020304"/>
              </a:rPr>
              <a:t>  </a:t>
            </a:r>
            <a:r>
              <a:rPr lang="zh-CN" altLang="zh-CN" kern="100" spc="30" dirty="0">
                <a:ea typeface="方正书宋简体"/>
                <a:cs typeface="Times New Roman" panose="02020603050405020304"/>
              </a:rPr>
              <a:t>压接工具（</a:t>
            </a:r>
            <a:r>
              <a:rPr lang="en-US" altLang="zh-CN" kern="100" spc="30" dirty="0">
                <a:ea typeface="方正书宋简体"/>
                <a:cs typeface="Times New Roman" panose="02020603050405020304"/>
              </a:rPr>
              <a:t>IDEAL 30-696</a:t>
            </a:r>
            <a:r>
              <a:rPr lang="zh-CN" altLang="zh-CN" kern="100" spc="30" dirty="0">
                <a:ea typeface="方正书宋简体"/>
                <a:cs typeface="Times New Roman" panose="02020603050405020304"/>
              </a:rPr>
              <a:t>）</a:t>
            </a:r>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10.2.3 </a:t>
            </a:r>
            <a:r>
              <a:rPr lang="zh-CN" altLang="en-US" sz="3200" b="1"/>
              <a:t>双绞线端接工具</a:t>
            </a:r>
            <a:endParaRPr lang="zh-CN" altLang="en-US" sz="3200"/>
          </a:p>
        </p:txBody>
      </p:sp>
      <p:grpSp>
        <p:nvGrpSpPr>
          <p:cNvPr id="19461" name="Group 2"/>
          <p:cNvGrpSpPr>
            <a:grpSpLocks noChangeAspect="1"/>
          </p:cNvGrpSpPr>
          <p:nvPr/>
        </p:nvGrpSpPr>
        <p:grpSpPr bwMode="auto">
          <a:xfrm>
            <a:off x="909320" y="1537335"/>
            <a:ext cx="9114155" cy="3261612"/>
            <a:chOff x="1946" y="7978"/>
            <a:chExt cx="5933" cy="2122"/>
          </a:xfrm>
        </p:grpSpPr>
        <p:sp>
          <p:nvSpPr>
            <p:cNvPr id="19462" name="AutoShape 3"/>
            <p:cNvSpPr>
              <a:spLocks noChangeAspect="1" noChangeArrowheads="1"/>
            </p:cNvSpPr>
            <p:nvPr/>
          </p:nvSpPr>
          <p:spPr bwMode="auto">
            <a:xfrm>
              <a:off x="1946" y="7978"/>
              <a:ext cx="5933" cy="2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9463" name="Text Box 4"/>
            <p:cNvSpPr txBox="1">
              <a:spLocks noChangeArrowheads="1"/>
            </p:cNvSpPr>
            <p:nvPr/>
          </p:nvSpPr>
          <p:spPr bwMode="auto">
            <a:xfrm>
              <a:off x="2057" y="9894"/>
              <a:ext cx="5822"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just" eaLnBrk="1" hangingPunct="1"/>
              <a:r>
                <a:rPr kumimoji="0" lang="zh-CN" altLang="en-US" b="1">
                  <a:solidFill>
                    <a:srgbClr val="FF0000"/>
                  </a:solidFill>
                  <a:latin typeface="Calibri" panose="020F0502020204030204" pitchFamily="34" charset="0"/>
                </a:rPr>
                <a:t>图</a:t>
              </a:r>
              <a:r>
                <a:rPr kumimoji="0" lang="en-US" altLang="zh-CN" b="1">
                  <a:solidFill>
                    <a:srgbClr val="FF0000"/>
                  </a:solidFill>
                  <a:latin typeface="Calibri" panose="020F0502020204030204" pitchFamily="34" charset="0"/>
                </a:rPr>
                <a:t>10.10 110</a:t>
              </a:r>
              <a:r>
                <a:rPr kumimoji="0" lang="zh-CN" altLang="en-US" b="1">
                  <a:solidFill>
                    <a:srgbClr val="FF0000"/>
                  </a:solidFill>
                </a:rPr>
                <a:t>型单线打线工具                    </a:t>
              </a:r>
              <a:r>
                <a:rPr kumimoji="0" lang="zh-CN" altLang="en-US" b="1">
                  <a:solidFill>
                    <a:srgbClr val="FF0000"/>
                  </a:solidFill>
                  <a:latin typeface="??"/>
                </a:rPr>
                <a:t>图</a:t>
              </a:r>
              <a:r>
                <a:rPr kumimoji="0" lang="en-US" altLang="zh-CN" b="1">
                  <a:solidFill>
                    <a:srgbClr val="FF0000"/>
                  </a:solidFill>
                  <a:latin typeface="??"/>
                </a:rPr>
                <a:t>10.11 </a:t>
              </a:r>
              <a:r>
                <a:rPr kumimoji="0" lang="en-US" altLang="zh-CN" b="1">
                  <a:solidFill>
                    <a:srgbClr val="FF0000"/>
                  </a:solidFill>
                  <a:latin typeface="Calibri" panose="020F0502020204030204" pitchFamily="34" charset="0"/>
                </a:rPr>
                <a:t>110</a:t>
              </a:r>
              <a:r>
                <a:rPr kumimoji="0" lang="zh-CN" altLang="en-US" b="1">
                  <a:solidFill>
                    <a:srgbClr val="FF0000"/>
                  </a:solidFill>
                  <a:latin typeface="Calibri" panose="020F0502020204030204" pitchFamily="34" charset="0"/>
                </a:rPr>
                <a:t>型</a:t>
              </a:r>
              <a:r>
                <a:rPr kumimoji="0" lang="en-US" altLang="zh-CN" b="1">
                  <a:solidFill>
                    <a:srgbClr val="FF0000"/>
                  </a:solidFill>
                  <a:latin typeface="Calibri" panose="020F0502020204030204" pitchFamily="34" charset="0"/>
                </a:rPr>
                <a:t>4</a:t>
              </a:r>
              <a:r>
                <a:rPr kumimoji="0" lang="zh-CN" altLang="en-US" b="1">
                  <a:solidFill>
                    <a:srgbClr val="FF0000"/>
                  </a:solidFill>
                  <a:latin typeface="Calibri" panose="020F0502020204030204" pitchFamily="34" charset="0"/>
                </a:rPr>
                <a:t>对打线工具</a:t>
              </a:r>
              <a:endParaRPr kumimoji="0" lang="zh-CN" altLang="zh-CN" b="1">
                <a:solidFill>
                  <a:srgbClr val="FF0000"/>
                </a:solidFill>
              </a:endParaRPr>
            </a:p>
          </p:txBody>
        </p:sp>
        <p:pic>
          <p:nvPicPr>
            <p:cNvPr id="19464" name="Picture 5" descr="1102"/>
            <p:cNvPicPr>
              <a:picLocks noChangeAspect="1" noChangeArrowheads="1"/>
            </p:cNvPicPr>
            <p:nvPr/>
          </p:nvPicPr>
          <p:blipFill>
            <a:blip r:embed="rId1">
              <a:extLst>
                <a:ext uri="{28A0092B-C50C-407E-A947-70E740481C1C}">
                  <a14:useLocalDpi xmlns:a14="http://schemas.microsoft.com/office/drawing/2010/main" val="0"/>
                </a:ext>
              </a:extLst>
            </a:blip>
            <a:srcRect l="2766" t="4535" r="3847" b="17722"/>
            <a:stretch>
              <a:fillRect/>
            </a:stretch>
          </p:blipFill>
          <p:spPr bwMode="auto">
            <a:xfrm>
              <a:off x="1946" y="7978"/>
              <a:ext cx="2910" cy="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6" descr="110"/>
            <p:cNvPicPr>
              <a:picLocks noChangeAspect="1" noChangeArrowheads="1"/>
            </p:cNvPicPr>
            <p:nvPr/>
          </p:nvPicPr>
          <p:blipFill>
            <a:blip r:embed="rId2">
              <a:extLst>
                <a:ext uri="{28A0092B-C50C-407E-A947-70E740481C1C}">
                  <a14:useLocalDpi xmlns:a14="http://schemas.microsoft.com/office/drawing/2010/main" val="0"/>
                </a:ext>
              </a:extLst>
            </a:blip>
            <a:srcRect l="6277" t="7979" r="6277" b="17050"/>
            <a:stretch>
              <a:fillRect/>
            </a:stretch>
          </p:blipFill>
          <p:spPr bwMode="auto">
            <a:xfrm>
              <a:off x="4939" y="7978"/>
              <a:ext cx="2831" cy="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10.2.3 </a:t>
            </a:r>
            <a:r>
              <a:rPr lang="zh-CN" altLang="en-US" sz="3200" b="1"/>
              <a:t>双绞线端接工具</a:t>
            </a:r>
            <a:endParaRPr lang="zh-CN" altLang="en-US" sz="3200"/>
          </a:p>
        </p:txBody>
      </p:sp>
      <p:grpSp>
        <p:nvGrpSpPr>
          <p:cNvPr id="20485" name="Group 2"/>
          <p:cNvGrpSpPr/>
          <p:nvPr/>
        </p:nvGrpSpPr>
        <p:grpSpPr bwMode="auto">
          <a:xfrm>
            <a:off x="2952750" y="1928813"/>
            <a:ext cx="6286500" cy="3713310"/>
            <a:chOff x="1543" y="1582"/>
            <a:chExt cx="5460" cy="2579"/>
          </a:xfrm>
        </p:grpSpPr>
        <p:sp>
          <p:nvSpPr>
            <p:cNvPr id="20486" name="Text Box 3"/>
            <p:cNvSpPr txBox="1">
              <a:spLocks noChangeArrowheads="1"/>
            </p:cNvSpPr>
            <p:nvPr/>
          </p:nvSpPr>
          <p:spPr bwMode="auto">
            <a:xfrm>
              <a:off x="3121" y="3884"/>
              <a:ext cx="2267" cy="27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just" eaLnBrk="1" hangingPunct="1"/>
              <a:r>
                <a:rPr kumimoji="0" lang="zh-CN" altLang="en-US" b="1">
                  <a:solidFill>
                    <a:srgbClr val="FF0000"/>
                  </a:solidFill>
                  <a:latin typeface="Calibri" panose="020F0502020204030204" pitchFamily="34" charset="0"/>
                </a:rPr>
                <a:t>图</a:t>
              </a:r>
              <a:r>
                <a:rPr kumimoji="0" lang="en-US" altLang="zh-CN" b="1">
                  <a:solidFill>
                    <a:srgbClr val="FF0000"/>
                  </a:solidFill>
                  <a:latin typeface="Calibri" panose="020F0502020204030204" pitchFamily="34" charset="0"/>
                </a:rPr>
                <a:t>10.12 </a:t>
              </a:r>
              <a:r>
                <a:rPr kumimoji="0" lang="zh-CN" altLang="en-US" b="1">
                  <a:solidFill>
                    <a:srgbClr val="FF0000"/>
                  </a:solidFill>
                  <a:latin typeface="Calibri" panose="020F0502020204030204" pitchFamily="34" charset="0"/>
                </a:rPr>
                <a:t>打线保护装置</a:t>
              </a:r>
              <a:endParaRPr kumimoji="0" lang="zh-CN" altLang="zh-CN" b="1">
                <a:solidFill>
                  <a:srgbClr val="FF0000"/>
                </a:solidFill>
              </a:endParaRPr>
            </a:p>
          </p:txBody>
        </p:sp>
        <p:pic>
          <p:nvPicPr>
            <p:cNvPr id="20487" name="Picture 4" descr="::点击图片在新窗口中打开::">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 y="1582"/>
              <a:ext cx="5460" cy="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p:nvPr/>
        </p:nvSpPr>
        <p:spPr bwMode="auto">
          <a:xfrm>
            <a:off x="3071813" y="274638"/>
            <a:ext cx="64087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10.3  </a:t>
            </a:r>
            <a:r>
              <a:rPr lang="zh-CN" altLang="zh-CN" sz="2800" b="1"/>
              <a:t>子任务</a:t>
            </a:r>
            <a:r>
              <a:rPr lang="en-US" altLang="zh-CN" sz="2800" b="1"/>
              <a:t>1:</a:t>
            </a:r>
            <a:r>
              <a:rPr lang="zh-CN" altLang="zh-CN" sz="2800" b="1"/>
              <a:t>工作区信息模块的端接</a:t>
            </a:r>
            <a:endParaRPr lang="zh-CN" altLang="en-US" sz="2800" b="1"/>
          </a:p>
        </p:txBody>
      </p:sp>
      <p:sp>
        <p:nvSpPr>
          <p:cNvPr id="21507" name="Rectangle 31"/>
          <p:cNvSpPr>
            <a:spLocks noChangeArrowheads="1"/>
          </p:cNvSpPr>
          <p:nvPr/>
        </p:nvSpPr>
        <p:spPr bwMode="auto">
          <a:xfrm>
            <a:off x="479425" y="1268730"/>
            <a:ext cx="10905490" cy="26066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目前，在工作区的信息插座各式各样，其中各厂家的信息模块结构有所差异，因此具体的模块压接方法各不相同，但基本原理和方法是类似的。信息模块从打线方式上分有两种：一种是传统需要手工打线的，打线时需要专门的打线工具，制作起来比较麻烦；另一种是新型的，无须手工打线，无须任何模块打线工具，只需把相应双绞线卡入相应位置，然后用手轻轻一压即可，使用起来非常方便、快捷。</a:t>
            </a:r>
            <a:endParaRPr lang="zh-CN" altLang="zh-CN" sz="2400"/>
          </a:p>
          <a:p>
            <a:pPr eaLnBrk="1" hangingPunct="1"/>
            <a:r>
              <a:rPr lang="zh-CN" altLang="zh-CN" sz="2400"/>
              <a:t>从电气性能上看，信息模块有</a:t>
            </a:r>
            <a:r>
              <a:rPr lang="en-US" altLang="zh-CN" sz="2400"/>
              <a:t>5</a:t>
            </a:r>
            <a:r>
              <a:rPr lang="zh-CN" altLang="zh-CN" sz="2400"/>
              <a:t>类、</a:t>
            </a:r>
            <a:r>
              <a:rPr lang="en-US" altLang="zh-CN" sz="2400"/>
              <a:t>5e</a:t>
            </a:r>
            <a:r>
              <a:rPr lang="zh-CN" altLang="zh-CN" sz="2400"/>
              <a:t>类、</a:t>
            </a:r>
            <a:r>
              <a:rPr lang="en-US" altLang="zh-CN" sz="2400"/>
              <a:t>6</a:t>
            </a:r>
            <a:r>
              <a:rPr lang="zh-CN" altLang="zh-CN" sz="2400"/>
              <a:t>类、</a:t>
            </a:r>
            <a:r>
              <a:rPr lang="en-US" altLang="zh-CN" sz="2400"/>
              <a:t>6A</a:t>
            </a:r>
            <a:r>
              <a:rPr lang="zh-CN" altLang="zh-CN" sz="2400"/>
              <a:t>类、</a:t>
            </a:r>
            <a:r>
              <a:rPr lang="en-US" altLang="zh-CN" sz="2400"/>
              <a:t>7</a:t>
            </a:r>
            <a:r>
              <a:rPr lang="zh-CN" altLang="zh-CN" sz="2400"/>
              <a:t>类等。</a:t>
            </a:r>
            <a:endParaRPr lang="zh-CN" altLang="zh-CN" sz="2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p:nvPr/>
        </p:nvSpPr>
        <p:spPr bwMode="auto">
          <a:xfrm>
            <a:off x="3071813" y="260350"/>
            <a:ext cx="65532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10.3  </a:t>
            </a:r>
            <a:r>
              <a:rPr lang="zh-CN" altLang="zh-CN" sz="2800" b="1"/>
              <a:t>子任务</a:t>
            </a:r>
            <a:r>
              <a:rPr lang="en-US" altLang="zh-CN" sz="2800" b="1"/>
              <a:t>1:</a:t>
            </a:r>
            <a:r>
              <a:rPr lang="zh-CN" altLang="zh-CN" sz="2800" b="1"/>
              <a:t>工作区信息模块的端接</a:t>
            </a:r>
            <a:endParaRPr lang="zh-CN" altLang="en-US" sz="2800" b="1"/>
          </a:p>
        </p:txBody>
      </p:sp>
      <p:sp>
        <p:nvSpPr>
          <p:cNvPr id="9" name="Rectangle 31"/>
          <p:cNvSpPr>
            <a:spLocks noChangeArrowheads="1"/>
          </p:cNvSpPr>
          <p:nvPr/>
        </p:nvSpPr>
        <p:spPr bwMode="auto">
          <a:xfrm>
            <a:off x="551815" y="1202690"/>
            <a:ext cx="11071860" cy="37147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628650" algn="just">
              <a:spcAft>
                <a:spcPts val="0"/>
              </a:spcAft>
              <a:defRPr/>
            </a:pPr>
            <a:r>
              <a:rPr lang="zh-CN" altLang="zh-CN" sz="2400" kern="100" spc="30" dirty="0">
                <a:latin typeface="方正书宋简体"/>
                <a:cs typeface="宋体" panose="02010600030101010101" pitchFamily="2" charset="-122"/>
              </a:rPr>
              <a:t>步骤</a:t>
            </a:r>
            <a:r>
              <a:rPr lang="en-US" altLang="zh-CN" sz="2400" kern="100" spc="30" dirty="0">
                <a:latin typeface="方正书宋简体"/>
                <a:cs typeface="宋体" panose="02010600030101010101" pitchFamily="2" charset="-122"/>
              </a:rPr>
              <a:t>1</a:t>
            </a:r>
            <a:r>
              <a:rPr lang="zh-CN" altLang="zh-CN" sz="2400" kern="100" spc="30" dirty="0">
                <a:latin typeface="方正书宋简体"/>
                <a:cs typeface="宋体" panose="02010600030101010101" pitchFamily="2" charset="-122"/>
              </a:rPr>
              <a:t>：准备材料和工具。</a:t>
            </a:r>
            <a:endParaRPr lang="zh-CN" altLang="zh-CN" sz="2400" kern="100" spc="30" dirty="0">
              <a:latin typeface="方正书宋简体"/>
              <a:cs typeface="宋体" panose="02010600030101010101" pitchFamily="2" charset="-122"/>
            </a:endParaRPr>
          </a:p>
          <a:p>
            <a:pPr indent="628650" algn="just">
              <a:spcAft>
                <a:spcPts val="0"/>
              </a:spcAft>
              <a:defRPr/>
            </a:pPr>
            <a:r>
              <a:rPr lang="zh-CN" altLang="zh-CN" sz="2400" kern="100" spc="30" dirty="0">
                <a:latin typeface="方正书宋简体"/>
                <a:cs typeface="宋体" panose="02010600030101010101" pitchFamily="2" charset="-122"/>
              </a:rPr>
              <a:t>在开始端接工作区的信息插座前，要一次领取半天工作需要的全部材料和工具。包括网络数据模块、电话语音模块、盖板、标记材料、剪线工具、压线工具、手掌保护器以及凳子等。</a:t>
            </a:r>
            <a:endParaRPr lang="zh-CN" altLang="zh-CN" sz="2400" kern="100" spc="30" dirty="0">
              <a:latin typeface="方正书宋简体"/>
              <a:cs typeface="宋体" panose="02010600030101010101" pitchFamily="2" charset="-122"/>
            </a:endParaRPr>
          </a:p>
          <a:p>
            <a:pPr indent="628650" algn="just">
              <a:spcAft>
                <a:spcPts val="0"/>
              </a:spcAft>
              <a:defRPr/>
            </a:pPr>
            <a:r>
              <a:rPr lang="zh-CN" altLang="zh-CN" sz="2400" kern="100" spc="30" dirty="0">
                <a:latin typeface="方正书宋简体"/>
                <a:cs typeface="宋体" panose="02010600030101010101" pitchFamily="2" charset="-122"/>
              </a:rPr>
              <a:t>步骤</a:t>
            </a:r>
            <a:r>
              <a:rPr lang="en-US" altLang="zh-CN" sz="2400" kern="100" spc="30" dirty="0">
                <a:latin typeface="方正书宋简体"/>
                <a:cs typeface="宋体" panose="02010600030101010101" pitchFamily="2" charset="-122"/>
              </a:rPr>
              <a:t>2</a:t>
            </a:r>
            <a:r>
              <a:rPr lang="zh-CN" altLang="zh-CN" sz="2400" kern="100" spc="30" dirty="0">
                <a:latin typeface="方正书宋简体"/>
                <a:cs typeface="宋体" panose="02010600030101010101" pitchFamily="2" charset="-122"/>
              </a:rPr>
              <a:t>：清理和标记。</a:t>
            </a:r>
            <a:endParaRPr lang="zh-CN" altLang="zh-CN" sz="2400" kern="100" spc="30" dirty="0">
              <a:latin typeface="方正书宋简体"/>
              <a:cs typeface="宋体" panose="02010600030101010101" pitchFamily="2" charset="-122"/>
            </a:endParaRPr>
          </a:p>
          <a:p>
            <a:pPr indent="628650">
              <a:spcAft>
                <a:spcPts val="0"/>
              </a:spcAft>
              <a:defRPr/>
            </a:pPr>
            <a:r>
              <a:rPr lang="zh-CN" altLang="zh-CN" sz="2400" kern="100" spc="30" dirty="0">
                <a:ea typeface="方正书宋简体"/>
                <a:cs typeface="Times New Roman" panose="02020603050405020304"/>
              </a:rPr>
              <a:t>在实际工程中，新建建筑物的信息插座底盒和基建工程一起完成，然后进行传线。再之后才能安装信息模块，因此，安装前应该首先清理底盒内堆积的水泥沙浆或者垃圾，然后，将双绞线从底盒内轻轻地取出，清理表面的灰尘重新做编号标记，标记位置距离管口约</a:t>
            </a:r>
            <a:r>
              <a:rPr lang="en-US" altLang="zh-CN" sz="2400" kern="100" spc="30" dirty="0">
                <a:ea typeface="方正书宋简体"/>
                <a:cs typeface="Times New Roman" panose="02020603050405020304"/>
              </a:rPr>
              <a:t>6</a:t>
            </a:r>
            <a:r>
              <a:rPr lang="en-US" altLang="zh-CN" sz="2400" kern="100" spc="30" dirty="0">
                <a:latin typeface="Times New Roman" panose="02020603050405020304"/>
                <a:ea typeface="方正书宋简体"/>
              </a:rPr>
              <a:t> </a:t>
            </a:r>
            <a:r>
              <a:rPr lang="en-US" altLang="zh-CN" sz="2400" kern="100" spc="30" dirty="0">
                <a:latin typeface="方正书宋简体"/>
                <a:cs typeface="Times New Roman" panose="02020603050405020304"/>
              </a:rPr>
              <a:t>cm</a:t>
            </a:r>
            <a:r>
              <a:rPr lang="zh-CN" altLang="zh-CN" sz="2400" kern="100" spc="30" dirty="0">
                <a:ea typeface="宋体" panose="02010600030101010101" pitchFamily="2" charset="-122"/>
                <a:cs typeface="Times New Roman" panose="02020603050405020304"/>
              </a:rPr>
              <a:t>～</a:t>
            </a:r>
            <a:r>
              <a:rPr lang="en-US" altLang="zh-CN" sz="2400" kern="100" spc="30" dirty="0">
                <a:latin typeface="方正书宋简体"/>
                <a:cs typeface="Times New Roman" panose="02020603050405020304"/>
              </a:rPr>
              <a:t>8</a:t>
            </a:r>
            <a:r>
              <a:rPr lang="en-US" altLang="zh-CN" sz="2400" kern="100" spc="30" dirty="0">
                <a:latin typeface="Times New Roman" panose="02020603050405020304"/>
                <a:ea typeface="方正书宋简体"/>
              </a:rPr>
              <a:t> </a:t>
            </a:r>
            <a:r>
              <a:rPr lang="en-US" altLang="zh-CN" sz="2400" kern="100" spc="30" dirty="0">
                <a:latin typeface="方正书宋简体"/>
                <a:cs typeface="Times New Roman" panose="02020603050405020304"/>
              </a:rPr>
              <a:t>cm</a:t>
            </a:r>
            <a:r>
              <a:rPr lang="zh-CN" altLang="zh-CN" sz="2400" kern="100" spc="30" dirty="0">
                <a:ea typeface="方正书宋简体"/>
                <a:cs typeface="Times New Roman" panose="02020603050405020304"/>
              </a:rPr>
              <a:t>。注意，做好新标记后才能取消原来的标记。</a:t>
            </a:r>
            <a:endParaRPr lang="zh-CN" altLang="zh-CN"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p:nvPr/>
        </p:nvSpPr>
        <p:spPr bwMode="auto">
          <a:xfrm>
            <a:off x="3071813" y="260350"/>
            <a:ext cx="63373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10.3  </a:t>
            </a:r>
            <a:r>
              <a:rPr lang="zh-CN" altLang="zh-CN" sz="2800" b="1"/>
              <a:t>子任务</a:t>
            </a:r>
            <a:r>
              <a:rPr lang="en-US" altLang="zh-CN" sz="2800" b="1"/>
              <a:t>1:</a:t>
            </a:r>
            <a:r>
              <a:rPr lang="zh-CN" altLang="zh-CN" sz="2800" b="1"/>
              <a:t>工作区信息模块的端接</a:t>
            </a:r>
            <a:endParaRPr lang="zh-CN" altLang="en-US" sz="2800" b="1"/>
          </a:p>
        </p:txBody>
      </p:sp>
      <p:sp>
        <p:nvSpPr>
          <p:cNvPr id="23555" name="Rectangle 31"/>
          <p:cNvSpPr>
            <a:spLocks noChangeArrowheads="1"/>
          </p:cNvSpPr>
          <p:nvPr/>
        </p:nvSpPr>
        <p:spPr bwMode="auto">
          <a:xfrm>
            <a:off x="551815" y="1202690"/>
            <a:ext cx="10968355" cy="37147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步骤</a:t>
            </a:r>
            <a:r>
              <a:rPr lang="en-US" altLang="zh-CN" sz="2400"/>
              <a:t>3</a:t>
            </a:r>
            <a:r>
              <a:rPr lang="zh-CN" altLang="zh-CN" sz="2400"/>
              <a:t>：剪掉多余线头。</a:t>
            </a:r>
            <a:endParaRPr lang="zh-CN" altLang="zh-CN" sz="2400"/>
          </a:p>
          <a:p>
            <a:pPr eaLnBrk="1" hangingPunct="1"/>
            <a:r>
              <a:rPr lang="zh-CN" altLang="zh-CN" sz="2400"/>
              <a:t>在穿线施工过程中，双绞线的端头进行捆扎或者缠绕，管口预留也比较长，并且双绞线的内部结构可能已经破坏，一般安装模块前都要剪掉多余部分的长度。将双绞线（</a:t>
            </a:r>
            <a:r>
              <a:rPr lang="en-US" altLang="zh-CN" sz="2400"/>
              <a:t>6</a:t>
            </a:r>
            <a:r>
              <a:rPr lang="zh-CN" altLang="zh-CN" sz="2400"/>
              <a:t>类）从信息插座底盒里抽出来，留出</a:t>
            </a:r>
            <a:r>
              <a:rPr lang="en-US" altLang="zh-CN" sz="2400"/>
              <a:t>10 cm</a:t>
            </a:r>
            <a:r>
              <a:rPr lang="zh-CN" altLang="zh-CN" sz="2400"/>
              <a:t>～</a:t>
            </a:r>
            <a:r>
              <a:rPr lang="en-US" altLang="zh-CN" sz="2400"/>
              <a:t>12 cm</a:t>
            </a:r>
            <a:r>
              <a:rPr lang="zh-CN" altLang="zh-CN" sz="2400"/>
              <a:t>长度用于压接模块或者检修，剪去多余的线。</a:t>
            </a:r>
            <a:endParaRPr lang="zh-CN" altLang="zh-CN" sz="2400"/>
          </a:p>
          <a:p>
            <a:pPr eaLnBrk="1" hangingPunct="1"/>
            <a:r>
              <a:rPr lang="zh-CN" altLang="zh-CN" sz="2400"/>
              <a:t>步骤</a:t>
            </a:r>
            <a:r>
              <a:rPr lang="en-US" altLang="zh-CN" sz="2400"/>
              <a:t>4</a:t>
            </a:r>
            <a:r>
              <a:rPr lang="zh-CN" altLang="zh-CN" sz="2400"/>
              <a:t>：打线型</a:t>
            </a:r>
            <a:r>
              <a:rPr lang="en-US" altLang="zh-CN" sz="2400"/>
              <a:t>RJ45</a:t>
            </a:r>
            <a:r>
              <a:rPr lang="zh-CN" altLang="zh-CN" sz="2400"/>
              <a:t>信息模块安装。</a:t>
            </a:r>
            <a:endParaRPr lang="zh-CN" altLang="zh-CN" sz="2400"/>
          </a:p>
          <a:p>
            <a:pPr eaLnBrk="1" hangingPunct="1"/>
            <a:r>
              <a:rPr lang="en-US" altLang="zh-CN" sz="2400"/>
              <a:t>RJ45</a:t>
            </a:r>
            <a:r>
              <a:rPr lang="zh-CN" altLang="zh-CN" sz="2400"/>
              <a:t>信息模块前面插孔内有</a:t>
            </a:r>
            <a:r>
              <a:rPr lang="en-US" altLang="zh-CN" sz="2400"/>
              <a:t>8</a:t>
            </a:r>
            <a:r>
              <a:rPr lang="zh-CN" altLang="zh-CN" sz="2400"/>
              <a:t>芯线针触点分别对应着双绞线的</a:t>
            </a:r>
            <a:r>
              <a:rPr lang="en-US" altLang="zh-CN" sz="2400"/>
              <a:t>8</a:t>
            </a:r>
            <a:r>
              <a:rPr lang="zh-CN" altLang="zh-CN" sz="2400"/>
              <a:t>根线；后部两边分列各</a:t>
            </a:r>
            <a:r>
              <a:rPr lang="en-US" altLang="zh-CN" sz="2400"/>
              <a:t>4</a:t>
            </a:r>
            <a:r>
              <a:rPr lang="zh-CN" altLang="zh-CN" sz="2400"/>
              <a:t>个打线柱，外壳为聚碳酸酯材料，打线柱内嵌有连接各线针的金属夹子；有通用线序色标清晰注于模块两侧面上，分两排。</a:t>
            </a:r>
            <a:r>
              <a:rPr lang="en-US" altLang="zh-CN" sz="2400"/>
              <a:t>A</a:t>
            </a:r>
            <a:r>
              <a:rPr lang="zh-CN" altLang="zh-CN" sz="2400"/>
              <a:t>排表示</a:t>
            </a:r>
            <a:r>
              <a:rPr lang="en-US" altLang="zh-CN" sz="2400"/>
              <a:t>T586 A</a:t>
            </a:r>
            <a:r>
              <a:rPr lang="zh-CN" altLang="zh-CN" sz="2400"/>
              <a:t>线序模式，</a:t>
            </a:r>
            <a:r>
              <a:rPr lang="en-US" altLang="zh-CN" sz="2400"/>
              <a:t>B</a:t>
            </a:r>
            <a:r>
              <a:rPr lang="zh-CN" altLang="zh-CN" sz="2400"/>
              <a:t>排表示</a:t>
            </a:r>
            <a:r>
              <a:rPr lang="en-US" altLang="zh-CN" sz="2400"/>
              <a:t>T586 B</a:t>
            </a:r>
            <a:r>
              <a:rPr lang="zh-CN" altLang="zh-CN" sz="2400"/>
              <a:t>线序模式。具体的制作步骤如下：</a:t>
            </a:r>
            <a:endParaRPr lang="zh-CN" altLang="zh-CN" sz="2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95500" y="1214438"/>
            <a:ext cx="50720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9"/>
          <p:cNvSpPr>
            <a:spLocks noChangeArrowheads="1"/>
          </p:cNvSpPr>
          <p:nvPr/>
        </p:nvSpPr>
        <p:spPr bwMode="auto">
          <a:xfrm>
            <a:off x="2351088" y="1292225"/>
            <a:ext cx="2449512" cy="478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ct val="105000"/>
              </a:lnSpc>
              <a:spcBef>
                <a:spcPct val="20000"/>
              </a:spcBef>
            </a:pPr>
            <a:r>
              <a:rPr lang="en-US" altLang="zh-CN" sz="2400" b="1">
                <a:solidFill>
                  <a:schemeClr val="bg1"/>
                </a:solidFill>
              </a:rPr>
              <a:t>10.2  </a:t>
            </a:r>
            <a:r>
              <a:rPr lang="zh-CN" altLang="en-US" sz="2400" b="1">
                <a:solidFill>
                  <a:schemeClr val="bg1"/>
                </a:solidFill>
              </a:rPr>
              <a:t>相关知识</a:t>
            </a:r>
            <a:endParaRPr lang="zh-CN" altLang="en-US" sz="2200" b="1">
              <a:solidFill>
                <a:schemeClr val="bg1"/>
              </a:solidFill>
            </a:endParaRPr>
          </a:p>
        </p:txBody>
      </p:sp>
      <p:sp>
        <p:nvSpPr>
          <p:cNvPr id="3076" name="Rectangle 31"/>
          <p:cNvSpPr>
            <a:spLocks noChangeArrowheads="1"/>
          </p:cNvSpPr>
          <p:nvPr/>
        </p:nvSpPr>
        <p:spPr bwMode="auto">
          <a:xfrm>
            <a:off x="2782888" y="2347913"/>
            <a:ext cx="5689600" cy="39052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10.2.1  </a:t>
            </a:r>
            <a:r>
              <a:rPr lang="zh-CN" altLang="zh-CN" sz="2400"/>
              <a:t>双绞线电缆终接的基本要求</a:t>
            </a:r>
            <a:endParaRPr lang="zh-CN" altLang="zh-CN" sz="2400"/>
          </a:p>
        </p:txBody>
      </p:sp>
      <p:sp>
        <p:nvSpPr>
          <p:cNvPr id="3077" name="标题 1"/>
          <p:cNvSpPr/>
          <p:nvPr/>
        </p:nvSpPr>
        <p:spPr bwMode="auto">
          <a:xfrm>
            <a:off x="3071813" y="260350"/>
            <a:ext cx="72723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3000" b="1"/>
              <a:t>任务</a:t>
            </a:r>
            <a:r>
              <a:rPr lang="en-US" altLang="zh-CN" sz="3000" b="1"/>
              <a:t>10</a:t>
            </a:r>
            <a:r>
              <a:rPr lang="en-US" altLang="zh-CN" sz="3000" b="1"/>
              <a:t> </a:t>
            </a:r>
            <a:r>
              <a:rPr lang="zh-CN" altLang="zh-CN" sz="3000" b="1"/>
              <a:t>工作区用户跳线和信息插座的端接</a:t>
            </a:r>
            <a:endParaRPr lang="zh-CN" altLang="en-US" sz="3000" b="1"/>
          </a:p>
        </p:txBody>
      </p:sp>
      <p:sp>
        <p:nvSpPr>
          <p:cNvPr id="3078" name="Rectangle 31"/>
          <p:cNvSpPr>
            <a:spLocks noChangeArrowheads="1"/>
          </p:cNvSpPr>
          <p:nvPr/>
        </p:nvSpPr>
        <p:spPr bwMode="auto">
          <a:xfrm>
            <a:off x="2782888" y="2894013"/>
            <a:ext cx="5689600" cy="39052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10.2.2  </a:t>
            </a:r>
            <a:r>
              <a:rPr lang="zh-CN" altLang="zh-CN" sz="2400"/>
              <a:t>信息模块的端接要求</a:t>
            </a:r>
            <a:endParaRPr lang="zh-CN" altLang="zh-CN" sz="2400"/>
          </a:p>
        </p:txBody>
      </p:sp>
      <p:sp>
        <p:nvSpPr>
          <p:cNvPr id="3079" name="Rectangle 31"/>
          <p:cNvSpPr>
            <a:spLocks noChangeArrowheads="1"/>
          </p:cNvSpPr>
          <p:nvPr/>
        </p:nvSpPr>
        <p:spPr bwMode="auto">
          <a:xfrm>
            <a:off x="2782888" y="3470275"/>
            <a:ext cx="5689600" cy="39052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lIns="54000" tIns="10800" rIns="54000" bIns="1080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10.2.3  </a:t>
            </a:r>
            <a:r>
              <a:rPr lang="zh-CN" altLang="zh-CN" sz="2400"/>
              <a:t>双绞线端接工具</a:t>
            </a:r>
            <a:endParaRPr lang="zh-CN" altLang="zh-CN"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p:nvPr/>
        </p:nvSpPr>
        <p:spPr bwMode="auto">
          <a:xfrm>
            <a:off x="3071813" y="260350"/>
            <a:ext cx="67691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10.3  </a:t>
            </a:r>
            <a:r>
              <a:rPr lang="zh-CN" altLang="zh-CN" sz="2800" b="1"/>
              <a:t>子任务</a:t>
            </a:r>
            <a:r>
              <a:rPr lang="en-US" altLang="zh-CN" sz="2800" b="1"/>
              <a:t>1:</a:t>
            </a:r>
            <a:r>
              <a:rPr lang="zh-CN" altLang="zh-CN" sz="2800" b="1"/>
              <a:t>工作区信息模块的端接</a:t>
            </a:r>
            <a:endParaRPr lang="zh-CN" altLang="en-US" sz="2800" b="1"/>
          </a:p>
        </p:txBody>
      </p:sp>
      <p:sp>
        <p:nvSpPr>
          <p:cNvPr id="24579" name="Rectangle 31"/>
          <p:cNvSpPr>
            <a:spLocks noChangeArrowheads="1"/>
          </p:cNvSpPr>
          <p:nvPr/>
        </p:nvSpPr>
        <p:spPr bwMode="auto">
          <a:xfrm>
            <a:off x="623570" y="1268730"/>
            <a:ext cx="10640060" cy="223710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1</a:t>
            </a:r>
            <a:r>
              <a:rPr lang="zh-CN" altLang="zh-CN" sz="2400"/>
              <a:t>）用剥线工具或压线钳的刀具在离线头</a:t>
            </a:r>
            <a:r>
              <a:rPr lang="en-US" altLang="zh-CN" sz="2400"/>
              <a:t>4 cm</a:t>
            </a:r>
            <a:r>
              <a:rPr lang="zh-CN" altLang="zh-CN" sz="2400"/>
              <a:t>～</a:t>
            </a:r>
            <a:r>
              <a:rPr lang="en-US" altLang="zh-CN" sz="2400"/>
              <a:t>5 cm</a:t>
            </a:r>
            <a:r>
              <a:rPr lang="zh-CN" altLang="zh-CN" sz="2400"/>
              <a:t>长左右将双绞线的外包皮剥去，如</a:t>
            </a:r>
            <a:r>
              <a:rPr lang="zh-CN" altLang="en-US" sz="2400"/>
              <a:t>图</a:t>
            </a:r>
            <a:r>
              <a:rPr lang="en-US" altLang="zh-CN" sz="2400"/>
              <a:t>10-13</a:t>
            </a:r>
            <a:r>
              <a:rPr lang="zh-CN" altLang="zh-CN" sz="2400"/>
              <a:t>所示。</a:t>
            </a:r>
            <a:endParaRPr lang="zh-CN" altLang="zh-CN" sz="2400"/>
          </a:p>
          <a:p>
            <a:pPr eaLnBrk="1" hangingPunct="1"/>
            <a:r>
              <a:rPr lang="zh-CN" altLang="zh-CN" sz="2400"/>
              <a:t>（</a:t>
            </a:r>
            <a:r>
              <a:rPr lang="en-US" altLang="zh-CN" sz="2400"/>
              <a:t>2</a:t>
            </a:r>
            <a:r>
              <a:rPr lang="zh-CN" altLang="zh-CN" sz="2400"/>
              <a:t>）剪去护套内的撕裂带。在双绞线的护套内，有一根撕裂带。在用剪刀在护套边沿上垂直剪一个缺口后，可以使用撕裂带斯开护套，如没有可省去。把剥开双绞线线芯按线对分开，但先不要拆开各线对，只有在将相应线对预先压入打线柱时才拆开，如</a:t>
            </a:r>
            <a:r>
              <a:rPr lang="zh-CN" altLang="en-US" sz="2400"/>
              <a:t>图</a:t>
            </a:r>
            <a:r>
              <a:rPr lang="en-US" altLang="zh-CN" sz="2400"/>
              <a:t>10-14</a:t>
            </a:r>
            <a:r>
              <a:rPr lang="zh-CN" altLang="zh-CN" sz="2400"/>
              <a:t>所示。</a:t>
            </a:r>
            <a:endParaRPr lang="zh-CN" altLang="zh-CN"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3"/>
          <p:cNvGrpSpPr>
            <a:grpSpLocks noChangeAspect="1"/>
          </p:cNvGrpSpPr>
          <p:nvPr/>
        </p:nvGrpSpPr>
        <p:grpSpPr bwMode="auto">
          <a:xfrm>
            <a:off x="2095500" y="1857375"/>
            <a:ext cx="7975600" cy="3643313"/>
            <a:chOff x="-2249" y="8176"/>
            <a:chExt cx="5513" cy="2520"/>
          </a:xfrm>
        </p:grpSpPr>
        <p:sp>
          <p:nvSpPr>
            <p:cNvPr id="25604" name="AutoShape 4"/>
            <p:cNvSpPr>
              <a:spLocks noChangeAspect="1" noChangeArrowheads="1"/>
            </p:cNvSpPr>
            <p:nvPr/>
          </p:nvSpPr>
          <p:spPr bwMode="auto">
            <a:xfrm>
              <a:off x="-2249" y="8176"/>
              <a:ext cx="5513" cy="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605" name="Rectangle 5"/>
            <p:cNvSpPr>
              <a:spLocks noChangeArrowheads="1"/>
            </p:cNvSpPr>
            <p:nvPr/>
          </p:nvSpPr>
          <p:spPr bwMode="auto">
            <a:xfrm>
              <a:off x="-2178" y="10378"/>
              <a:ext cx="5372" cy="3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kumimoji="0" lang="zh-CN" altLang="en-US" b="1">
                  <a:solidFill>
                    <a:srgbClr val="FF0000"/>
                  </a:solidFill>
                  <a:latin typeface="宋体" panose="02010600030101010101" pitchFamily="2" charset="-122"/>
                </a:rPr>
                <a:t>图</a:t>
              </a:r>
              <a:r>
                <a:rPr kumimoji="0" lang="en-US" altLang="zh-CN" b="1">
                  <a:solidFill>
                    <a:srgbClr val="FF0000"/>
                  </a:solidFill>
                  <a:latin typeface="宋体" panose="02010600030101010101" pitchFamily="2" charset="-122"/>
                </a:rPr>
                <a:t>10.13 </a:t>
              </a:r>
              <a:r>
                <a:rPr kumimoji="0" lang="zh-CN" altLang="en-US" b="1">
                  <a:solidFill>
                    <a:srgbClr val="FF0000"/>
                  </a:solidFill>
                  <a:latin typeface="宋体" panose="02010600030101010101" pitchFamily="2" charset="-122"/>
                </a:rPr>
                <a:t>剥除线缆外护套                图</a:t>
              </a:r>
              <a:r>
                <a:rPr kumimoji="0" lang="en-US" altLang="zh-CN" b="1">
                  <a:solidFill>
                    <a:srgbClr val="FF0000"/>
                  </a:solidFill>
                  <a:latin typeface="宋体" panose="02010600030101010101" pitchFamily="2" charset="-122"/>
                </a:rPr>
                <a:t>10.14 </a:t>
              </a:r>
              <a:r>
                <a:rPr kumimoji="0" lang="zh-CN" altLang="en-US" b="1">
                  <a:solidFill>
                    <a:srgbClr val="FF0000"/>
                  </a:solidFill>
                  <a:latin typeface="宋体" panose="02010600030101010101" pitchFamily="2" charset="-122"/>
                </a:rPr>
                <a:t>剪去撕裂带</a:t>
              </a:r>
              <a:endParaRPr kumimoji="0" lang="zh-CN" altLang="zh-CN" b="1">
                <a:solidFill>
                  <a:srgbClr val="FF0000"/>
                </a:solidFill>
              </a:endParaRPr>
            </a:p>
          </p:txBody>
        </p:sp>
        <p:pic>
          <p:nvPicPr>
            <p:cNvPr id="25606"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49" y="8176"/>
              <a:ext cx="2243" cy="2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50329ce044d8b680712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 y="8182"/>
              <a:ext cx="3073" cy="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3" name="标题 1"/>
          <p:cNvSpPr/>
          <p:nvPr/>
        </p:nvSpPr>
        <p:spPr bwMode="auto">
          <a:xfrm>
            <a:off x="3071813" y="260350"/>
            <a:ext cx="64801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10.3  </a:t>
            </a:r>
            <a:r>
              <a:rPr lang="zh-CN" altLang="zh-CN" sz="2800" b="1"/>
              <a:t>子任务</a:t>
            </a:r>
            <a:r>
              <a:rPr lang="en-US" altLang="zh-CN" sz="2800" b="1"/>
              <a:t>1:</a:t>
            </a:r>
            <a:r>
              <a:rPr lang="zh-CN" altLang="zh-CN" sz="2800" b="1"/>
              <a:t>工作区信息模块的端接</a:t>
            </a:r>
            <a:endParaRPr lang="zh-CN" altLang="en-US" sz="2800" b="1"/>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p:nvPr/>
        </p:nvSpPr>
        <p:spPr bwMode="auto">
          <a:xfrm>
            <a:off x="3071813" y="260350"/>
            <a:ext cx="63373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10.3  </a:t>
            </a:r>
            <a:r>
              <a:rPr lang="zh-CN" altLang="zh-CN" sz="2800" b="1"/>
              <a:t>子任务</a:t>
            </a:r>
            <a:r>
              <a:rPr lang="en-US" altLang="zh-CN" sz="2800" b="1"/>
              <a:t>1:</a:t>
            </a:r>
            <a:r>
              <a:rPr lang="zh-CN" altLang="zh-CN" sz="2800" b="1"/>
              <a:t>工作区信息模块的端接</a:t>
            </a:r>
            <a:endParaRPr lang="zh-CN" altLang="en-US" sz="2800" b="1"/>
          </a:p>
        </p:txBody>
      </p:sp>
      <p:sp>
        <p:nvSpPr>
          <p:cNvPr id="26627" name="Rectangle 31"/>
          <p:cNvSpPr>
            <a:spLocks noChangeArrowheads="1"/>
          </p:cNvSpPr>
          <p:nvPr/>
        </p:nvSpPr>
        <p:spPr bwMode="auto">
          <a:xfrm>
            <a:off x="623570" y="1196975"/>
            <a:ext cx="11196955" cy="334518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3</a:t>
            </a:r>
            <a:r>
              <a:rPr lang="zh-CN" altLang="zh-CN" sz="2400"/>
              <a:t>）剪去十字骨架（六类非屏蔽双绞线使用）。端接</a:t>
            </a:r>
            <a:r>
              <a:rPr lang="en-US" altLang="zh-CN" sz="2400"/>
              <a:t>6</a:t>
            </a:r>
            <a:r>
              <a:rPr lang="zh-CN" altLang="zh-CN" sz="2400"/>
              <a:t>类带十字骨架的非屏蔽双绞线之前，应贴着护套剪去</a:t>
            </a:r>
            <a:r>
              <a:rPr lang="en-US" altLang="zh-CN" sz="2400"/>
              <a:t>4</a:t>
            </a:r>
            <a:r>
              <a:rPr lang="zh-CN" altLang="zh-CN" sz="2400"/>
              <a:t>对双绞线芯线中间的十字骨架。在剪线时，应注意不得损伤芯线（包括铜芯和绝缘层），如</a:t>
            </a:r>
            <a:r>
              <a:rPr lang="zh-CN" altLang="en-US" sz="2400"/>
              <a:t>图</a:t>
            </a:r>
            <a:r>
              <a:rPr lang="en-US" altLang="zh-CN" sz="2400"/>
              <a:t>10-15</a:t>
            </a:r>
            <a:r>
              <a:rPr lang="zh-CN" altLang="zh-CN" sz="2400"/>
              <a:t>所示。</a:t>
            </a:r>
            <a:endParaRPr lang="zh-CN" altLang="zh-CN" sz="2400"/>
          </a:p>
          <a:p>
            <a:pPr eaLnBrk="1" hangingPunct="1"/>
            <a:r>
              <a:rPr lang="zh-CN" altLang="zh-CN" sz="2400"/>
              <a:t>（</a:t>
            </a:r>
            <a:r>
              <a:rPr lang="en-US" altLang="zh-CN" sz="2400"/>
              <a:t>4</a:t>
            </a:r>
            <a:r>
              <a:rPr lang="zh-CN" altLang="zh-CN" sz="2400"/>
              <a:t>）确定双绞线的芯线位置。将双绞线平放在模块中间的走线槽上方（注意：是平行于走线槽，不是垂直于走线槽），旋转双绞线，使靠近模块走线槽底的两对芯线的颜色与模块上最靠近护套的两对</a:t>
            </a:r>
            <a:r>
              <a:rPr lang="en-US" altLang="zh-CN" sz="2400"/>
              <a:t>IDC</a:t>
            </a:r>
            <a:r>
              <a:rPr lang="zh-CN" altLang="zh-CN" sz="2400"/>
              <a:t>色标一致（不可交叉）。如果无法做到一致，可将模块掉转</a:t>
            </a:r>
            <a:r>
              <a:rPr lang="en-US" altLang="zh-CN" sz="2400"/>
              <a:t>180°</a:t>
            </a:r>
            <a:r>
              <a:rPr lang="zh-CN" altLang="zh-CN" sz="2400"/>
              <a:t>后再试，如</a:t>
            </a:r>
            <a:r>
              <a:rPr lang="zh-CN" altLang="en-US" sz="2400"/>
              <a:t>图</a:t>
            </a:r>
            <a:r>
              <a:rPr lang="en-US" altLang="zh-CN" sz="2400"/>
              <a:t>10-16</a:t>
            </a:r>
            <a:r>
              <a:rPr lang="zh-CN" altLang="zh-CN" sz="2400"/>
              <a:t>所示。</a:t>
            </a:r>
            <a:endParaRPr lang="zh-CN" altLang="zh-CN" sz="2400"/>
          </a:p>
          <a:p>
            <a:pPr eaLnBrk="1" hangingPunct="1"/>
            <a:r>
              <a:rPr lang="zh-CN" altLang="zh-CN" sz="2400"/>
              <a:t>（</a:t>
            </a:r>
            <a:r>
              <a:rPr lang="en-US" altLang="zh-CN" sz="2400"/>
              <a:t>5</a:t>
            </a:r>
            <a:r>
              <a:rPr lang="zh-CN" altLang="zh-CN" sz="2400"/>
              <a:t>）双绞线放入模块走线槽内。在确定双绞线芯线位置后，将双绞线平行放在模块中间的走线槽内，其护套边沿与模块的边沿基本对齐（可略深入模块内）。</a:t>
            </a:r>
            <a:endParaRPr lang="zh-CN" altLang="zh-CN" sz="24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noChangeAspect="1"/>
          </p:cNvGrpSpPr>
          <p:nvPr/>
        </p:nvGrpSpPr>
        <p:grpSpPr bwMode="auto">
          <a:xfrm>
            <a:off x="1036955" y="1464310"/>
            <a:ext cx="9034145" cy="3964940"/>
            <a:chOff x="-2398" y="8249"/>
            <a:chExt cx="5538" cy="2430"/>
          </a:xfrm>
        </p:grpSpPr>
        <p:sp>
          <p:nvSpPr>
            <p:cNvPr id="27652" name="AutoShape 3"/>
            <p:cNvSpPr>
              <a:spLocks noChangeAspect="1" noChangeArrowheads="1"/>
            </p:cNvSpPr>
            <p:nvPr/>
          </p:nvSpPr>
          <p:spPr bwMode="auto">
            <a:xfrm>
              <a:off x="-2398" y="8249"/>
              <a:ext cx="5538" cy="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7653" name="Rectangle 4"/>
            <p:cNvSpPr>
              <a:spLocks noChangeArrowheads="1"/>
            </p:cNvSpPr>
            <p:nvPr/>
          </p:nvSpPr>
          <p:spPr bwMode="auto">
            <a:xfrm>
              <a:off x="-2350" y="10362"/>
              <a:ext cx="5403" cy="3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kumimoji="0" lang="zh-CN" altLang="en-US" b="1">
                  <a:solidFill>
                    <a:srgbClr val="FF0000"/>
                  </a:solidFill>
                  <a:latin typeface="宋体" panose="02010600030101010101" pitchFamily="2" charset="-122"/>
                </a:rPr>
                <a:t>    图</a:t>
              </a:r>
              <a:r>
                <a:rPr kumimoji="0" lang="en-US" altLang="zh-CN" b="1">
                  <a:solidFill>
                    <a:srgbClr val="FF0000"/>
                  </a:solidFill>
                  <a:latin typeface="宋体" panose="02010600030101010101" pitchFamily="2" charset="-122"/>
                </a:rPr>
                <a:t>10.15 </a:t>
              </a:r>
              <a:r>
                <a:rPr kumimoji="0" lang="zh-CN" altLang="en-US" b="1">
                  <a:solidFill>
                    <a:srgbClr val="FF0000"/>
                  </a:solidFill>
                  <a:latin typeface="Calibri" panose="020F0502020204030204" pitchFamily="34" charset="0"/>
                </a:rPr>
                <a:t>剪去十字骨架                      </a:t>
              </a:r>
              <a:r>
                <a:rPr kumimoji="0" lang="zh-CN" altLang="en-US" b="1">
                  <a:solidFill>
                    <a:srgbClr val="FF0000"/>
                  </a:solidFill>
                  <a:latin typeface="宋体" panose="02010600030101010101" pitchFamily="2" charset="-122"/>
                </a:rPr>
                <a:t> 图</a:t>
              </a:r>
              <a:r>
                <a:rPr kumimoji="0" lang="en-US" altLang="zh-CN" b="1">
                  <a:solidFill>
                    <a:srgbClr val="FF0000"/>
                  </a:solidFill>
                  <a:latin typeface="宋体" panose="02010600030101010101" pitchFamily="2" charset="-122"/>
                </a:rPr>
                <a:t>10.16</a:t>
              </a:r>
              <a:r>
                <a:rPr kumimoji="0" lang="zh-CN" altLang="en-US" b="1">
                  <a:solidFill>
                    <a:srgbClr val="FF0000"/>
                  </a:solidFill>
                  <a:latin typeface="Calibri" panose="020F0502020204030204" pitchFamily="34" charset="0"/>
                </a:rPr>
                <a:t>确定双绞线的芯线位置</a:t>
              </a:r>
              <a:endParaRPr kumimoji="0" lang="zh-CN" altLang="zh-CN" b="1">
                <a:solidFill>
                  <a:srgbClr val="FF0000"/>
                </a:solidFill>
              </a:endParaRPr>
            </a:p>
          </p:txBody>
        </p:sp>
        <p:pic>
          <p:nvPicPr>
            <p:cNvPr id="27654"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42" y="8250"/>
              <a:ext cx="2398" cy="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6" descr="12"/>
            <p:cNvPicPr>
              <a:picLocks noChangeAspect="1" noChangeArrowheads="1"/>
            </p:cNvPicPr>
            <p:nvPr/>
          </p:nvPicPr>
          <p:blipFill>
            <a:blip r:embed="rId2">
              <a:extLst>
                <a:ext uri="{28A0092B-C50C-407E-A947-70E740481C1C}">
                  <a14:useLocalDpi xmlns:a14="http://schemas.microsoft.com/office/drawing/2010/main" val="0"/>
                </a:ext>
              </a:extLst>
            </a:blip>
            <a:srcRect t="3561" b="6134"/>
            <a:stretch>
              <a:fillRect/>
            </a:stretch>
          </p:blipFill>
          <p:spPr bwMode="auto">
            <a:xfrm>
              <a:off x="-2398" y="8249"/>
              <a:ext cx="3078" cy="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1" name="标题 1"/>
          <p:cNvSpPr/>
          <p:nvPr/>
        </p:nvSpPr>
        <p:spPr bwMode="auto">
          <a:xfrm>
            <a:off x="3071813" y="260350"/>
            <a:ext cx="64801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10.3  </a:t>
            </a:r>
            <a:r>
              <a:rPr lang="zh-CN" altLang="zh-CN" sz="2800" b="1"/>
              <a:t>子任务</a:t>
            </a:r>
            <a:r>
              <a:rPr lang="en-US" altLang="zh-CN" sz="2800" b="1"/>
              <a:t>1:</a:t>
            </a:r>
            <a:r>
              <a:rPr lang="zh-CN" altLang="zh-CN" sz="2800" b="1"/>
              <a:t>工作区信息模块的端接</a:t>
            </a:r>
            <a:endParaRPr lang="zh-CN" altLang="en-US" sz="2800" b="1"/>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p:nvPr/>
        </p:nvSpPr>
        <p:spPr bwMode="auto">
          <a:xfrm>
            <a:off x="3071813" y="260350"/>
            <a:ext cx="64801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10.3  </a:t>
            </a:r>
            <a:r>
              <a:rPr lang="zh-CN" altLang="zh-CN" sz="2800" b="1"/>
              <a:t>子任务</a:t>
            </a:r>
            <a:r>
              <a:rPr lang="en-US" altLang="zh-CN" sz="2800" b="1"/>
              <a:t>1:</a:t>
            </a:r>
            <a:r>
              <a:rPr lang="zh-CN" altLang="zh-CN" sz="2800" b="1"/>
              <a:t>工作区信息模块的端接</a:t>
            </a:r>
            <a:endParaRPr lang="zh-CN" altLang="en-US" sz="2800" b="1"/>
          </a:p>
        </p:txBody>
      </p:sp>
      <p:sp>
        <p:nvSpPr>
          <p:cNvPr id="28675" name="Rectangle 31"/>
          <p:cNvSpPr>
            <a:spLocks noChangeArrowheads="1"/>
          </p:cNvSpPr>
          <p:nvPr/>
        </p:nvSpPr>
        <p:spPr bwMode="auto">
          <a:xfrm>
            <a:off x="767715" y="1196975"/>
            <a:ext cx="10703560"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6</a:t>
            </a:r>
            <a:r>
              <a:rPr lang="zh-CN" altLang="zh-CN" sz="2400"/>
              <a:t>）将靠近护套边沿的两对线卡入打线槽内。由于靠近护套的两对打线槽与双绞线底部的两对线平行，因此可以将这两对线自然向外分，然后根据色谱用手压入打线槽。注意：尽量不改变芯线原有的绞距，如</a:t>
            </a:r>
            <a:r>
              <a:rPr lang="zh-CN" altLang="en-US" sz="2400"/>
              <a:t>图</a:t>
            </a:r>
            <a:r>
              <a:rPr lang="en-US" altLang="zh-CN" sz="2400"/>
              <a:t>10-17</a:t>
            </a:r>
            <a:r>
              <a:rPr lang="zh-CN" altLang="zh-CN" sz="2400"/>
              <a:t>所示。</a:t>
            </a:r>
            <a:endParaRPr lang="zh-CN" altLang="zh-CN" sz="2400"/>
          </a:p>
          <a:p>
            <a:pPr eaLnBrk="1" hangingPunct="1"/>
            <a:r>
              <a:rPr lang="zh-CN" altLang="zh-CN" sz="2400"/>
              <a:t>（</a:t>
            </a:r>
            <a:r>
              <a:rPr lang="en-US" altLang="zh-CN" sz="2400"/>
              <a:t>7</a:t>
            </a:r>
            <a:r>
              <a:rPr lang="zh-CN" altLang="zh-CN" sz="2400"/>
              <a:t>）将远离护套边沿的两对线卡如打线槽内。前两对线刚好在护套边，因此基本上不需要考虑绞距。这两对线将远离护套，因此需将它自然的理直后，放到对应的打线槽旁（保持离开护套后的绞距不改变），然后根据色谱用手压入打线槽。注意：如果为了保证色谱而被迫改变绞距时，应将芯线多绞一下，再盖上模块盖而不是让它散开，如</a:t>
            </a:r>
            <a:r>
              <a:rPr lang="zh-CN" altLang="en-US" sz="2400"/>
              <a:t>图</a:t>
            </a:r>
            <a:r>
              <a:rPr lang="en-US" altLang="zh-CN" sz="2400"/>
              <a:t>10-18</a:t>
            </a:r>
            <a:r>
              <a:rPr lang="zh-CN" altLang="zh-CN" sz="2400"/>
              <a:t>所示。</a:t>
            </a:r>
            <a:endParaRPr lang="zh-CN" altLang="zh-CN" sz="2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a:grpSpLocks noChangeAspect="1"/>
          </p:cNvGrpSpPr>
          <p:nvPr/>
        </p:nvGrpSpPr>
        <p:grpSpPr bwMode="auto">
          <a:xfrm>
            <a:off x="1250315" y="1452880"/>
            <a:ext cx="8759190" cy="4191000"/>
            <a:chOff x="-1883" y="8176"/>
            <a:chExt cx="5323" cy="2547"/>
          </a:xfrm>
        </p:grpSpPr>
        <p:sp>
          <p:nvSpPr>
            <p:cNvPr id="29700" name="AutoShape 3"/>
            <p:cNvSpPr>
              <a:spLocks noChangeAspect="1" noChangeArrowheads="1"/>
            </p:cNvSpPr>
            <p:nvPr/>
          </p:nvSpPr>
          <p:spPr bwMode="auto">
            <a:xfrm>
              <a:off x="-1883" y="8176"/>
              <a:ext cx="5323" cy="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9701" name="Rectangle 4"/>
            <p:cNvSpPr>
              <a:spLocks noChangeArrowheads="1"/>
            </p:cNvSpPr>
            <p:nvPr/>
          </p:nvSpPr>
          <p:spPr bwMode="auto">
            <a:xfrm>
              <a:off x="-1656" y="10352"/>
              <a:ext cx="4932" cy="31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kumimoji="0" lang="zh-CN" altLang="en-US" b="1">
                  <a:solidFill>
                    <a:srgbClr val="FF0000"/>
                  </a:solidFill>
                  <a:latin typeface="宋体" panose="02010600030101010101" pitchFamily="2" charset="-122"/>
                </a:rPr>
                <a:t>图</a:t>
              </a:r>
              <a:r>
                <a:rPr kumimoji="0" lang="en-US" altLang="zh-CN" b="1">
                  <a:solidFill>
                    <a:srgbClr val="FF0000"/>
                  </a:solidFill>
                  <a:latin typeface="宋体" panose="02010600030101010101" pitchFamily="2" charset="-122"/>
                </a:rPr>
                <a:t>10.17</a:t>
              </a:r>
              <a:r>
                <a:rPr kumimoji="0" lang="zh-CN" altLang="en-US" b="1">
                  <a:solidFill>
                    <a:srgbClr val="FF0000"/>
                  </a:solidFill>
                  <a:latin typeface="宋体" panose="02010600030101010101" pitchFamily="2" charset="-122"/>
                </a:rPr>
                <a:t> </a:t>
              </a:r>
              <a:r>
                <a:rPr kumimoji="0" lang="zh-CN" altLang="en-US" b="1">
                  <a:solidFill>
                    <a:srgbClr val="FF0000"/>
                  </a:solidFill>
                  <a:latin typeface="Calibri" panose="020F0502020204030204" pitchFamily="34" charset="0"/>
                </a:rPr>
                <a:t>将</a:t>
              </a:r>
              <a:r>
                <a:rPr kumimoji="0" lang="en-US" altLang="zh-CN" b="1">
                  <a:solidFill>
                    <a:srgbClr val="FF0000"/>
                  </a:solidFill>
                  <a:latin typeface="Calibri" panose="020F0502020204030204" pitchFamily="34" charset="0"/>
                </a:rPr>
                <a:t>4</a:t>
              </a:r>
              <a:r>
                <a:rPr kumimoji="0" lang="zh-CN" altLang="en-US" b="1">
                  <a:solidFill>
                    <a:srgbClr val="FF0000"/>
                  </a:solidFill>
                  <a:latin typeface="Calibri" panose="020F0502020204030204" pitchFamily="34" charset="0"/>
                </a:rPr>
                <a:t>对线打入打线槽内                  </a:t>
              </a:r>
              <a:r>
                <a:rPr kumimoji="0" lang="zh-CN" altLang="en-US" b="1">
                  <a:solidFill>
                    <a:srgbClr val="FF0000"/>
                  </a:solidFill>
                  <a:latin typeface="宋体" panose="02010600030101010101" pitchFamily="2" charset="-122"/>
                </a:rPr>
                <a:t>图</a:t>
              </a:r>
              <a:r>
                <a:rPr kumimoji="0" lang="en-US" altLang="zh-CN" b="1">
                  <a:solidFill>
                    <a:srgbClr val="FF0000"/>
                  </a:solidFill>
                  <a:latin typeface="宋体" panose="02010600030101010101" pitchFamily="2" charset="-122"/>
                </a:rPr>
                <a:t>10.18</a:t>
              </a:r>
              <a:r>
                <a:rPr kumimoji="0" lang="zh-CN" altLang="en-US" b="1">
                  <a:solidFill>
                    <a:srgbClr val="FF0000"/>
                  </a:solidFill>
                  <a:latin typeface="宋体" panose="02010600030101010101" pitchFamily="2" charset="-122"/>
                </a:rPr>
                <a:t> 盖上模块盖</a:t>
              </a:r>
              <a:endParaRPr kumimoji="0" lang="zh-CN" altLang="zh-CN" b="1">
                <a:solidFill>
                  <a:srgbClr val="FF0000"/>
                </a:solidFill>
              </a:endParaRPr>
            </a:p>
          </p:txBody>
        </p:sp>
        <p:pic>
          <p:nvPicPr>
            <p:cNvPr id="29702"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9" y="8244"/>
              <a:ext cx="2523" cy="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 y="8240"/>
              <a:ext cx="2468"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699" name="标题 1"/>
          <p:cNvSpPr/>
          <p:nvPr/>
        </p:nvSpPr>
        <p:spPr bwMode="auto">
          <a:xfrm>
            <a:off x="3071813" y="260350"/>
            <a:ext cx="66929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10.3  </a:t>
            </a:r>
            <a:r>
              <a:rPr lang="zh-CN" altLang="zh-CN" sz="2800" b="1"/>
              <a:t>子任务</a:t>
            </a:r>
            <a:r>
              <a:rPr lang="en-US" altLang="zh-CN" sz="2800" b="1"/>
              <a:t>1:</a:t>
            </a:r>
            <a:r>
              <a:rPr lang="zh-CN" altLang="zh-CN" sz="2800" b="1"/>
              <a:t>工作区信息模块的端接</a:t>
            </a:r>
            <a:endParaRPr lang="zh-CN" altLang="en-US" sz="2800" b="1"/>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p:nvPr/>
        </p:nvSpPr>
        <p:spPr bwMode="auto">
          <a:xfrm>
            <a:off x="3071813" y="260350"/>
            <a:ext cx="64801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10.3  </a:t>
            </a:r>
            <a:r>
              <a:rPr lang="zh-CN" altLang="zh-CN" sz="2800" b="1"/>
              <a:t>子任务</a:t>
            </a:r>
            <a:r>
              <a:rPr lang="en-US" altLang="zh-CN" sz="2800" b="1"/>
              <a:t>1:</a:t>
            </a:r>
            <a:r>
              <a:rPr lang="zh-CN" altLang="zh-CN" sz="2800" b="1"/>
              <a:t>工作区信息模块的端接</a:t>
            </a:r>
            <a:endParaRPr lang="zh-CN" altLang="en-US" sz="2800" b="1"/>
          </a:p>
        </p:txBody>
      </p:sp>
      <p:sp>
        <p:nvSpPr>
          <p:cNvPr id="30723" name="Rectangle 31"/>
          <p:cNvSpPr>
            <a:spLocks noChangeArrowheads="1"/>
          </p:cNvSpPr>
          <p:nvPr/>
        </p:nvSpPr>
        <p:spPr bwMode="auto">
          <a:xfrm>
            <a:off x="695960" y="1196975"/>
            <a:ext cx="10908665"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8</a:t>
            </a:r>
            <a:r>
              <a:rPr lang="zh-CN" altLang="zh-CN" sz="2400"/>
              <a:t>）将</a:t>
            </a:r>
            <a:r>
              <a:rPr lang="en-US" altLang="zh-CN" sz="2400"/>
              <a:t>8</a:t>
            </a:r>
            <a:r>
              <a:rPr lang="zh-CN" altLang="zh-CN" sz="2400"/>
              <a:t>芯线全部打入打线槽。在芯线全部用手压入对应的打线槽后，使用</a:t>
            </a:r>
            <a:r>
              <a:rPr lang="en-US" altLang="zh-CN" sz="2400"/>
              <a:t>1</a:t>
            </a:r>
            <a:r>
              <a:rPr lang="zh-CN" altLang="zh-CN" sz="2400"/>
              <a:t>对打线工具（将附带的剪刀启用）将每根芯线打入模块的打线槽，在听到“喀哒”声后可以认为芯线已经打到位。此时，附带的剪刀将芯线的外侧多余部分自动切除，如</a:t>
            </a:r>
            <a:r>
              <a:rPr lang="zh-CN" altLang="en-US" sz="2400"/>
              <a:t>图</a:t>
            </a:r>
            <a:r>
              <a:rPr lang="en-US" altLang="zh-CN" sz="2400"/>
              <a:t>10-19</a:t>
            </a:r>
            <a:r>
              <a:rPr lang="zh-CN" altLang="zh-CN" sz="2400"/>
              <a:t>所示。</a:t>
            </a:r>
            <a:endParaRPr lang="zh-CN" altLang="zh-CN" sz="2400"/>
          </a:p>
          <a:p>
            <a:pPr eaLnBrk="1" hangingPunct="1"/>
            <a:r>
              <a:rPr lang="zh-CN" altLang="zh-CN" sz="2400"/>
              <a:t>（</a:t>
            </a:r>
            <a:r>
              <a:rPr lang="en-US" altLang="zh-CN" sz="2400"/>
              <a:t>9</a:t>
            </a:r>
            <a:r>
              <a:rPr lang="zh-CN" altLang="zh-CN" sz="2400"/>
              <a:t>）盖上模块盖。在全部端接结束前，将模块上盖中的线槽缺口对准双绞线的护套边沿，用手指压入模块。此时，双绞线与模块中的走线槽方向平行，如果要将双绞线与模块中的走线槽方向垂直，则可以将双绞线弯曲</a:t>
            </a:r>
            <a:r>
              <a:rPr lang="en-US" altLang="zh-CN" sz="2400"/>
              <a:t>90°</a:t>
            </a:r>
            <a:r>
              <a:rPr lang="zh-CN" altLang="zh-CN" sz="2400"/>
              <a:t>后从上盖中间的线槽中出线，如</a:t>
            </a:r>
            <a:r>
              <a:rPr lang="zh-CN" altLang="en-US" sz="2400"/>
              <a:t>图</a:t>
            </a:r>
            <a:r>
              <a:rPr lang="en-US" altLang="zh-CN" sz="2400"/>
              <a:t>10-20</a:t>
            </a:r>
            <a:r>
              <a:rPr lang="zh-CN" altLang="zh-CN" sz="2400"/>
              <a:t>所示。</a:t>
            </a:r>
            <a:endParaRPr lang="zh-CN" altLang="zh-CN"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3"/>
          <p:cNvGrpSpPr>
            <a:grpSpLocks noChangeAspect="1"/>
          </p:cNvGrpSpPr>
          <p:nvPr/>
        </p:nvGrpSpPr>
        <p:grpSpPr bwMode="auto">
          <a:xfrm>
            <a:off x="1776095" y="1484630"/>
            <a:ext cx="9163050" cy="4331970"/>
            <a:chOff x="-1949" y="8239"/>
            <a:chExt cx="4979" cy="2353"/>
          </a:xfrm>
        </p:grpSpPr>
        <p:sp>
          <p:nvSpPr>
            <p:cNvPr id="31748" name="AutoShape 4"/>
            <p:cNvSpPr>
              <a:spLocks noChangeAspect="1" noChangeArrowheads="1"/>
            </p:cNvSpPr>
            <p:nvPr/>
          </p:nvSpPr>
          <p:spPr bwMode="auto">
            <a:xfrm>
              <a:off x="-1949" y="8239"/>
              <a:ext cx="4979" cy="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1749" name="Rectangle 5"/>
            <p:cNvSpPr>
              <a:spLocks noChangeArrowheads="1"/>
            </p:cNvSpPr>
            <p:nvPr/>
          </p:nvSpPr>
          <p:spPr bwMode="auto">
            <a:xfrm>
              <a:off x="-1877" y="10348"/>
              <a:ext cx="4860" cy="2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kumimoji="0" lang="zh-CN" altLang="en-US" b="1">
                  <a:solidFill>
                    <a:srgbClr val="FF0000"/>
                  </a:solidFill>
                  <a:latin typeface="宋体" panose="02010600030101010101" pitchFamily="2" charset="-122"/>
                </a:rPr>
                <a:t>图</a:t>
              </a:r>
              <a:r>
                <a:rPr kumimoji="0" lang="en-US" altLang="zh-CN" b="1">
                  <a:solidFill>
                    <a:srgbClr val="FF0000"/>
                  </a:solidFill>
                  <a:latin typeface="宋体" panose="02010600030101010101" pitchFamily="2" charset="-122"/>
                </a:rPr>
                <a:t>10.19</a:t>
              </a:r>
              <a:r>
                <a:rPr kumimoji="0" lang="zh-CN" altLang="en-US" b="1">
                  <a:solidFill>
                    <a:srgbClr val="FF0000"/>
                  </a:solidFill>
                  <a:latin typeface="宋体" panose="02010600030101010101" pitchFamily="2" charset="-122"/>
                </a:rPr>
                <a:t> </a:t>
              </a:r>
              <a:r>
                <a:rPr kumimoji="0" lang="zh-CN" altLang="en-US" b="1">
                  <a:solidFill>
                    <a:srgbClr val="FF0000"/>
                  </a:solidFill>
                  <a:latin typeface="Calibri" panose="020F0502020204030204" pitchFamily="34" charset="0"/>
                </a:rPr>
                <a:t>将近两对线卡入打线槽内   </a:t>
              </a:r>
              <a:r>
                <a:rPr kumimoji="0" lang="zh-CN" altLang="en-US" b="1">
                  <a:solidFill>
                    <a:srgbClr val="FF0000"/>
                  </a:solidFill>
                  <a:latin typeface="宋体" panose="02010600030101010101" pitchFamily="2" charset="-122"/>
                </a:rPr>
                <a:t> 图</a:t>
              </a:r>
              <a:r>
                <a:rPr kumimoji="0" lang="en-US" altLang="zh-CN" b="1">
                  <a:solidFill>
                    <a:srgbClr val="FF0000"/>
                  </a:solidFill>
                  <a:latin typeface="宋体" panose="02010600030101010101" pitchFamily="2" charset="-122"/>
                </a:rPr>
                <a:t>10.20</a:t>
              </a:r>
              <a:r>
                <a:rPr kumimoji="0" lang="zh-CN" altLang="en-US" b="1">
                  <a:solidFill>
                    <a:srgbClr val="FF0000"/>
                  </a:solidFill>
                  <a:latin typeface="宋体" panose="02010600030101010101" pitchFamily="2" charset="-122"/>
                </a:rPr>
                <a:t> </a:t>
              </a:r>
              <a:r>
                <a:rPr kumimoji="0" lang="zh-CN" altLang="en-US" b="1">
                  <a:solidFill>
                    <a:srgbClr val="FF0000"/>
                  </a:solidFill>
                  <a:latin typeface="Calibri" panose="020F0502020204030204" pitchFamily="34" charset="0"/>
                </a:rPr>
                <a:t>将远两对线卡入打线槽内</a:t>
              </a:r>
              <a:endParaRPr kumimoji="0" lang="zh-CN" altLang="zh-CN" b="1">
                <a:solidFill>
                  <a:srgbClr val="FF0000"/>
                </a:solidFill>
              </a:endParaRPr>
            </a:p>
          </p:txBody>
        </p:sp>
        <p:pic>
          <p:nvPicPr>
            <p:cNvPr id="31750" name="Picture 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49" y="8239"/>
              <a:ext cx="2424" cy="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 y="8239"/>
              <a:ext cx="2443" cy="2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7" name="标题 1"/>
          <p:cNvSpPr/>
          <p:nvPr/>
        </p:nvSpPr>
        <p:spPr bwMode="auto">
          <a:xfrm>
            <a:off x="3071813" y="260350"/>
            <a:ext cx="62642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10.3  </a:t>
            </a:r>
            <a:r>
              <a:rPr lang="zh-CN" altLang="zh-CN" sz="2800" b="1"/>
              <a:t>子任务</a:t>
            </a:r>
            <a:r>
              <a:rPr lang="en-US" altLang="zh-CN" sz="2800" b="1"/>
              <a:t>1:</a:t>
            </a:r>
            <a:r>
              <a:rPr lang="zh-CN" altLang="zh-CN" sz="2800" b="1"/>
              <a:t>工作区信息模块的端接</a:t>
            </a:r>
            <a:endParaRPr lang="zh-CN" altLang="en-US" sz="2800" b="1"/>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p:nvPr/>
        </p:nvSpPr>
        <p:spPr bwMode="auto">
          <a:xfrm>
            <a:off x="3071813" y="260350"/>
            <a:ext cx="64087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10.3  </a:t>
            </a:r>
            <a:r>
              <a:rPr lang="zh-CN" altLang="zh-CN" sz="2800" b="1"/>
              <a:t>子任务</a:t>
            </a:r>
            <a:r>
              <a:rPr lang="en-US" altLang="zh-CN" sz="2800" b="1"/>
              <a:t>1:</a:t>
            </a:r>
            <a:r>
              <a:rPr lang="zh-CN" altLang="zh-CN" sz="2800" b="1"/>
              <a:t>工作区信息模块的端接</a:t>
            </a:r>
            <a:endParaRPr lang="zh-CN" altLang="en-US" sz="2800" b="1"/>
          </a:p>
        </p:txBody>
      </p:sp>
      <p:sp>
        <p:nvSpPr>
          <p:cNvPr id="32771" name="Rectangle 31"/>
          <p:cNvSpPr>
            <a:spLocks noChangeArrowheads="1"/>
          </p:cNvSpPr>
          <p:nvPr/>
        </p:nvSpPr>
        <p:spPr bwMode="auto">
          <a:xfrm>
            <a:off x="623570" y="1268730"/>
            <a:ext cx="5126990" cy="482282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免打线型</a:t>
            </a:r>
            <a:r>
              <a:rPr lang="en-US" altLang="zh-CN" sz="2400"/>
              <a:t>RJ45</a:t>
            </a:r>
            <a:r>
              <a:rPr lang="zh-CN" altLang="zh-CN" sz="2400"/>
              <a:t>信息模块的设计无需使用打线工具而准确快速地完成端接，模块内没有打线柱，而是在模块的里面有两排各四个的金属夹子，而扣锁机构集成在扣锁帽里，色标也标注在扣锁帽后端，端接时，用剪刀裁出约</a:t>
            </a:r>
            <a:r>
              <a:rPr lang="en-US" altLang="zh-CN" sz="2400"/>
              <a:t>4 cm</a:t>
            </a:r>
            <a:r>
              <a:rPr lang="zh-CN" altLang="zh-CN" sz="2400"/>
              <a:t>的线，按色标将线芯放进相应的槽位，扣上，再用钳子压一下扣锁帽即可（有些可以用手压下，并锁定）。扣锁帽确保铜线全部端接并防止滑动，扣锁帽多为透明，以方便观察线与金属夹子的咬合情况，如</a:t>
            </a:r>
            <a:r>
              <a:rPr lang="zh-CN" altLang="en-US" sz="2400"/>
              <a:t>图</a:t>
            </a:r>
            <a:r>
              <a:rPr lang="en-US" altLang="zh-CN" sz="2400"/>
              <a:t>10-21</a:t>
            </a:r>
            <a:r>
              <a:rPr lang="zh-CN" altLang="zh-CN" sz="2400"/>
              <a:t>所示。</a:t>
            </a:r>
            <a:endParaRPr lang="zh-CN" altLang="zh-CN" sz="2400"/>
          </a:p>
        </p:txBody>
      </p:sp>
      <p:pic>
        <p:nvPicPr>
          <p:cNvPr id="2" name="图片 1"/>
          <p:cNvPicPr>
            <a:picLocks noChangeAspect="1"/>
          </p:cNvPicPr>
          <p:nvPr/>
        </p:nvPicPr>
        <p:blipFill>
          <a:blip r:embed="rId1"/>
          <a:stretch>
            <a:fillRect/>
          </a:stretch>
        </p:blipFill>
        <p:spPr>
          <a:xfrm>
            <a:off x="6888480" y="1124585"/>
            <a:ext cx="3089275" cy="530606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p:nvPr/>
        </p:nvSpPr>
        <p:spPr bwMode="auto">
          <a:xfrm>
            <a:off x="3071813" y="260350"/>
            <a:ext cx="63373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10.3  </a:t>
            </a:r>
            <a:r>
              <a:rPr lang="zh-CN" altLang="zh-CN" sz="2800" b="1"/>
              <a:t>子任务</a:t>
            </a:r>
            <a:r>
              <a:rPr lang="en-US" altLang="zh-CN" sz="2800" b="1"/>
              <a:t>1:</a:t>
            </a:r>
            <a:r>
              <a:rPr lang="zh-CN" altLang="zh-CN" sz="2800" b="1"/>
              <a:t>工作区信息模块的端接</a:t>
            </a:r>
            <a:endParaRPr lang="zh-CN" altLang="en-US" sz="2800" b="1"/>
          </a:p>
        </p:txBody>
      </p:sp>
      <p:sp>
        <p:nvSpPr>
          <p:cNvPr id="35843" name="Rectangle 31"/>
          <p:cNvSpPr>
            <a:spLocks noChangeArrowheads="1"/>
          </p:cNvSpPr>
          <p:nvPr/>
        </p:nvSpPr>
        <p:spPr bwMode="auto">
          <a:xfrm>
            <a:off x="695960" y="1196975"/>
            <a:ext cx="10681970" cy="37147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步骤</a:t>
            </a:r>
            <a:r>
              <a:rPr lang="en-US" altLang="zh-CN" sz="2400"/>
              <a:t>5</a:t>
            </a:r>
            <a:r>
              <a:rPr lang="zh-CN" altLang="zh-CN" sz="2400"/>
              <a:t>：信息模块的安装。</a:t>
            </a:r>
            <a:endParaRPr lang="zh-CN" altLang="zh-CN" sz="2400"/>
          </a:p>
          <a:p>
            <a:pPr eaLnBrk="1" hangingPunct="1"/>
            <a:r>
              <a:rPr lang="zh-CN" altLang="zh-CN" sz="2400"/>
              <a:t>下面以</a:t>
            </a:r>
            <a:r>
              <a:rPr lang="en-US" altLang="zh-CN" sz="2400"/>
              <a:t>SHIP</a:t>
            </a:r>
            <a:r>
              <a:rPr lang="zh-CN" altLang="zh-CN" sz="2400"/>
              <a:t>（一舟）信息插座安装为例，介绍信息模块的安装步骤。</a:t>
            </a:r>
            <a:endParaRPr lang="zh-CN" altLang="zh-CN" sz="2400"/>
          </a:p>
          <a:p>
            <a:pPr eaLnBrk="1" hangingPunct="1"/>
            <a:r>
              <a:rPr lang="zh-CN" altLang="zh-CN" sz="2400"/>
              <a:t>（</a:t>
            </a:r>
            <a:r>
              <a:rPr lang="en-US" altLang="zh-CN" sz="2400"/>
              <a:t>1</a:t>
            </a:r>
            <a:r>
              <a:rPr lang="zh-CN" altLang="zh-CN" sz="2400"/>
              <a:t>）将已端接好的信息模块卡接在插座面板槽位内，如</a:t>
            </a:r>
            <a:r>
              <a:rPr lang="zh-CN" altLang="en-US" sz="2400"/>
              <a:t>图</a:t>
            </a:r>
            <a:r>
              <a:rPr lang="en-US" altLang="zh-CN" sz="2400"/>
              <a:t>10-22</a:t>
            </a:r>
            <a:r>
              <a:rPr lang="zh-CN" altLang="zh-CN" sz="2400"/>
              <a:t>所示。</a:t>
            </a:r>
            <a:endParaRPr lang="zh-CN" altLang="zh-CN" sz="2400"/>
          </a:p>
          <a:p>
            <a:pPr eaLnBrk="1" hangingPunct="1"/>
            <a:r>
              <a:rPr lang="zh-CN" altLang="zh-CN" sz="2400"/>
              <a:t>（</a:t>
            </a:r>
            <a:r>
              <a:rPr lang="en-US" altLang="zh-CN" sz="2400"/>
              <a:t>2</a:t>
            </a:r>
            <a:r>
              <a:rPr lang="zh-CN" altLang="zh-CN" sz="2400"/>
              <a:t>）将已卡接了模块的面板与暗埋在墙内的底盒接合在一起，如</a:t>
            </a:r>
            <a:r>
              <a:rPr lang="zh-CN" altLang="en-US" sz="2400"/>
              <a:t>图</a:t>
            </a:r>
            <a:r>
              <a:rPr lang="en-US" altLang="zh-CN" sz="2400"/>
              <a:t>10-23</a:t>
            </a:r>
            <a:r>
              <a:rPr lang="zh-CN" altLang="zh-CN" sz="2400"/>
              <a:t>所示。如果双口面板上有网络和电话插口标记时，按照标记口位置安装。如果双口面板上没有标记时，宜将网络模块安装在左边，电话模块安装在右边，并且在面板表面做好标记。</a:t>
            </a:r>
            <a:endParaRPr lang="zh-CN" altLang="zh-CN" sz="2400"/>
          </a:p>
          <a:p>
            <a:pPr eaLnBrk="1" hangingPunct="1"/>
            <a:r>
              <a:rPr lang="zh-CN" altLang="zh-CN" sz="2400"/>
              <a:t>（</a:t>
            </a:r>
            <a:r>
              <a:rPr lang="en-US" altLang="zh-CN" sz="2400"/>
              <a:t>3</a:t>
            </a:r>
            <a:r>
              <a:rPr lang="zh-CN" altLang="zh-CN" sz="2400"/>
              <a:t>）用螺丝将插座面板固定在底盒上。</a:t>
            </a:r>
            <a:endParaRPr lang="zh-CN" altLang="zh-CN" sz="2400"/>
          </a:p>
          <a:p>
            <a:pPr eaLnBrk="1" hangingPunct="1"/>
            <a:r>
              <a:rPr lang="zh-CN" altLang="zh-CN" sz="2400"/>
              <a:t>（</a:t>
            </a:r>
            <a:r>
              <a:rPr lang="en-US" altLang="zh-CN" sz="2400"/>
              <a:t>4</a:t>
            </a:r>
            <a:r>
              <a:rPr lang="zh-CN" altLang="zh-CN" sz="2400"/>
              <a:t>）在插座面板上安装标签条。信息插座的标识必须与配线架的相应端口一致。</a:t>
            </a:r>
            <a:endParaRPr lang="zh-CN" altLang="zh-CN"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1"/>
          <p:cNvSpPr>
            <a:spLocks noChangeArrowheads="1"/>
          </p:cNvSpPr>
          <p:nvPr/>
        </p:nvSpPr>
        <p:spPr bwMode="auto">
          <a:xfrm>
            <a:off x="479425" y="1268730"/>
            <a:ext cx="10852785" cy="334518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双绞线电缆终接是综合布线系统工程中最为关键的步骤，它包括配线解续设备（设备间、电信间）和信息点（工作区）处的安装施工，另外经常用于与</a:t>
            </a:r>
            <a:r>
              <a:rPr lang="en-US" altLang="zh-CN" sz="2400"/>
              <a:t>RJ45</a:t>
            </a:r>
            <a:r>
              <a:rPr lang="zh-CN" altLang="zh-CN" sz="2400"/>
              <a:t>水晶头的端接。综合布线系统的故障绝大部分出现在链路的连接之处，故障会导致线路不通和衰减、串扰、回波损耗等电气指标不合格，故障不仅出现某个终接处，也包含终接安装时不规范作业如弯曲半径过小、开绞距离过长等引起的故障。所以，对安装和维护综合布线的技术人员，必须先进行严格培训，掌握安装技能。</a:t>
            </a:r>
            <a:endParaRPr lang="zh-CN" altLang="zh-CN" sz="2400"/>
          </a:p>
          <a:p>
            <a:pPr eaLnBrk="1" hangingPunct="1"/>
            <a:r>
              <a:rPr lang="zh-CN" altLang="zh-CN" sz="2400"/>
              <a:t>在国家标准</a:t>
            </a:r>
            <a:r>
              <a:rPr lang="en-US" altLang="zh-CN" sz="2400"/>
              <a:t>GB50312</a:t>
            </a:r>
            <a:r>
              <a:rPr lang="zh-CN" altLang="zh-CN" sz="2400"/>
              <a:t>—</a:t>
            </a:r>
            <a:r>
              <a:rPr lang="en-US" altLang="zh-CN" sz="2400"/>
              <a:t>2016</a:t>
            </a:r>
            <a:r>
              <a:rPr lang="zh-CN" altLang="zh-CN" sz="2400"/>
              <a:t>中规定了双绞线（在标准中称为对绞，以下全部用双绞线）缆线终接的要求。</a:t>
            </a:r>
            <a:endParaRPr lang="zh-CN" altLang="zh-CN" sz="2400"/>
          </a:p>
        </p:txBody>
      </p:sp>
      <p:sp>
        <p:nvSpPr>
          <p:cNvPr id="4099"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10.2.1  </a:t>
            </a:r>
            <a:r>
              <a:rPr lang="zh-CN" altLang="zh-CN" sz="3200" b="1"/>
              <a:t>双绞线电缆终接的基本要求</a:t>
            </a:r>
            <a:endParaRPr lang="zh-CN" altLang="zh-CN" sz="3200" b="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p:nvPr/>
        </p:nvSpPr>
        <p:spPr bwMode="auto">
          <a:xfrm>
            <a:off x="3071813" y="260350"/>
            <a:ext cx="64087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10.3  </a:t>
            </a:r>
            <a:r>
              <a:rPr lang="zh-CN" altLang="zh-CN" sz="2800" b="1"/>
              <a:t>子任务</a:t>
            </a:r>
            <a:r>
              <a:rPr lang="en-US" altLang="zh-CN" sz="2800" b="1"/>
              <a:t>1:</a:t>
            </a:r>
            <a:r>
              <a:rPr lang="zh-CN" altLang="zh-CN" sz="2800" b="1"/>
              <a:t>工作区信息模块的端接</a:t>
            </a:r>
            <a:endParaRPr lang="zh-CN" altLang="en-US" sz="2800" b="1"/>
          </a:p>
        </p:txBody>
      </p:sp>
      <p:pic>
        <p:nvPicPr>
          <p:cNvPr id="3686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25600" y="1465263"/>
            <a:ext cx="4541838"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0" y="1446213"/>
            <a:ext cx="381635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p:nvPr/>
        </p:nvSpPr>
        <p:spPr bwMode="auto">
          <a:xfrm>
            <a:off x="3072130" y="260350"/>
            <a:ext cx="7516495" cy="57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solidFill>
                  <a:srgbClr val="002060"/>
                </a:solidFill>
              </a:rPr>
              <a:t>10.4  </a:t>
            </a:r>
            <a:r>
              <a:rPr lang="zh-CN" altLang="zh-CN" sz="2800" b="1">
                <a:solidFill>
                  <a:srgbClr val="002060"/>
                </a:solidFill>
              </a:rPr>
              <a:t>子任务</a:t>
            </a:r>
            <a:r>
              <a:rPr lang="en-US" altLang="zh-CN" sz="2800" b="1">
                <a:solidFill>
                  <a:srgbClr val="002060"/>
                </a:solidFill>
              </a:rPr>
              <a:t>2</a:t>
            </a:r>
            <a:r>
              <a:rPr lang="zh-CN" altLang="en-US" sz="2800" b="1">
                <a:solidFill>
                  <a:srgbClr val="002060"/>
                </a:solidFill>
              </a:rPr>
              <a:t>：</a:t>
            </a:r>
            <a:r>
              <a:rPr lang="zh-CN" altLang="zh-CN" sz="2800" b="1">
                <a:solidFill>
                  <a:srgbClr val="002060"/>
                </a:solidFill>
              </a:rPr>
              <a:t>双绞线跳线现场制作方法</a:t>
            </a:r>
            <a:endParaRPr lang="zh-CN" altLang="en-US" sz="2800" b="1">
              <a:solidFill>
                <a:srgbClr val="002060"/>
              </a:solidFill>
            </a:endParaRPr>
          </a:p>
        </p:txBody>
      </p:sp>
      <p:sp>
        <p:nvSpPr>
          <p:cNvPr id="37891" name="Rectangle 31"/>
          <p:cNvSpPr>
            <a:spLocks noChangeArrowheads="1"/>
          </p:cNvSpPr>
          <p:nvPr/>
        </p:nvSpPr>
        <p:spPr bwMode="auto">
          <a:xfrm>
            <a:off x="479425" y="1268730"/>
            <a:ext cx="11174095" cy="223710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在综合布线施工中，双绞线与</a:t>
            </a:r>
            <a:r>
              <a:rPr lang="en-US" altLang="zh-CN" sz="2400"/>
              <a:t>RJ45</a:t>
            </a:r>
            <a:r>
              <a:rPr lang="zh-CN" altLang="zh-CN" sz="2400"/>
              <a:t>连接器终接可以制作双绞线跳线，双绞线跳线就是在一段双绞线的两端终接了</a:t>
            </a:r>
            <a:r>
              <a:rPr lang="en-US" altLang="zh-CN" sz="2400"/>
              <a:t>RJ45</a:t>
            </a:r>
            <a:r>
              <a:rPr lang="zh-CN" altLang="zh-CN" sz="2400"/>
              <a:t>水晶头。双绞线跳线用在设备间、电信间的配线架的跳接，或在工作区将用户终端连接到信息点上。</a:t>
            </a:r>
            <a:endParaRPr lang="zh-CN" altLang="zh-CN" sz="2400"/>
          </a:p>
          <a:p>
            <a:pPr eaLnBrk="1" hangingPunct="1"/>
            <a:r>
              <a:rPr lang="zh-CN" altLang="zh-CN" sz="2400"/>
              <a:t>目前综合布线系统中选用的双绞线电缆绝大多数为</a:t>
            </a:r>
            <a:r>
              <a:rPr lang="en-US" altLang="zh-CN" sz="2400"/>
              <a:t>5e</a:t>
            </a:r>
            <a:r>
              <a:rPr lang="zh-CN" altLang="zh-CN" sz="2400"/>
              <a:t>类和</a:t>
            </a:r>
            <a:r>
              <a:rPr lang="en-US" altLang="zh-CN" sz="2400"/>
              <a:t>6</a:t>
            </a:r>
            <a:r>
              <a:rPr lang="zh-CN" altLang="zh-CN" sz="2400"/>
              <a:t>类双绞线，相应的</a:t>
            </a:r>
            <a:r>
              <a:rPr lang="en-US" altLang="zh-CN" sz="2400"/>
              <a:t>RJ45</a:t>
            </a:r>
            <a:r>
              <a:rPr lang="zh-CN" altLang="zh-CN" sz="2400"/>
              <a:t>水晶头也分</a:t>
            </a:r>
            <a:r>
              <a:rPr lang="en-US" altLang="zh-CN" sz="2400"/>
              <a:t>5e</a:t>
            </a:r>
            <a:r>
              <a:rPr lang="zh-CN" altLang="zh-CN" sz="2400"/>
              <a:t>类和</a:t>
            </a:r>
            <a:r>
              <a:rPr lang="en-US" altLang="zh-CN" sz="2400"/>
              <a:t>6</a:t>
            </a:r>
            <a:r>
              <a:rPr lang="zh-CN" altLang="zh-CN" sz="2400"/>
              <a:t>类。</a:t>
            </a:r>
            <a:r>
              <a:rPr lang="en-US" altLang="zh-CN" sz="2400"/>
              <a:t>6</a:t>
            </a:r>
            <a:r>
              <a:rPr lang="zh-CN" altLang="zh-CN" sz="2400"/>
              <a:t>类线缆的外径要比一般的</a:t>
            </a:r>
            <a:r>
              <a:rPr lang="en-US" altLang="zh-CN" sz="2400"/>
              <a:t>5</a:t>
            </a:r>
            <a:r>
              <a:rPr lang="zh-CN" altLang="zh-CN" sz="2400"/>
              <a:t>类线粗，在施工安装方面，</a:t>
            </a:r>
            <a:r>
              <a:rPr lang="en-US" altLang="zh-CN" sz="2400"/>
              <a:t>6</a:t>
            </a:r>
            <a:r>
              <a:rPr lang="zh-CN" altLang="zh-CN" sz="2400"/>
              <a:t>类比</a:t>
            </a:r>
            <a:r>
              <a:rPr lang="en-US" altLang="zh-CN" sz="2400"/>
              <a:t>5e</a:t>
            </a:r>
            <a:r>
              <a:rPr lang="zh-CN" altLang="zh-CN" sz="2400"/>
              <a:t>类难度也要大很多。下面分别介绍</a:t>
            </a:r>
            <a:r>
              <a:rPr lang="en-US" altLang="zh-CN" sz="2400"/>
              <a:t>5e</a:t>
            </a:r>
            <a:r>
              <a:rPr lang="zh-CN" altLang="zh-CN" sz="2400"/>
              <a:t>类和</a:t>
            </a:r>
            <a:r>
              <a:rPr lang="en-US" altLang="zh-CN" sz="2400"/>
              <a:t>6</a:t>
            </a:r>
            <a:r>
              <a:rPr lang="zh-CN" altLang="zh-CN" sz="2400"/>
              <a:t>类双绞线跳线的制作方法。</a:t>
            </a:r>
            <a:endParaRPr lang="zh-CN" altLang="zh-CN" sz="2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标题 1"/>
          <p:cNvSpPr/>
          <p:nvPr/>
        </p:nvSpPr>
        <p:spPr bwMode="auto">
          <a:xfrm>
            <a:off x="3071813" y="260350"/>
            <a:ext cx="7053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1">
                    <a:lumMod val="50000"/>
                  </a:schemeClr>
                </a:solidFill>
                <a:sym typeface="+mn-ea"/>
              </a:rPr>
              <a:t>10.4.1 5e</a:t>
            </a:r>
            <a:r>
              <a:rPr lang="zh-CN" altLang="en-US" sz="2800" b="1">
                <a:solidFill>
                  <a:schemeClr val="accent1">
                    <a:lumMod val="50000"/>
                  </a:schemeClr>
                </a:solidFill>
                <a:sym typeface="+mn-ea"/>
              </a:rPr>
              <a:t>类双绞线跳线现场制作</a:t>
            </a:r>
            <a:endParaRPr lang="zh-CN" altLang="en-US" sz="2800" b="1">
              <a:solidFill>
                <a:schemeClr val="accent1">
                  <a:lumMod val="50000"/>
                </a:schemeClr>
              </a:solidFill>
            </a:endParaRPr>
          </a:p>
        </p:txBody>
      </p:sp>
      <p:sp>
        <p:nvSpPr>
          <p:cNvPr id="38917" name="Rectangle 31"/>
          <p:cNvSpPr>
            <a:spLocks noChangeArrowheads="1"/>
          </p:cNvSpPr>
          <p:nvPr/>
        </p:nvSpPr>
        <p:spPr bwMode="auto">
          <a:xfrm>
            <a:off x="695960" y="1988820"/>
            <a:ext cx="10816590"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步骤</a:t>
            </a:r>
            <a:r>
              <a:rPr lang="en-US" altLang="zh-CN" sz="2400"/>
              <a:t>1</a:t>
            </a:r>
            <a:r>
              <a:rPr lang="zh-CN" altLang="zh-CN" sz="2400"/>
              <a:t>：剥除电缆的外护套长度必须规范。</a:t>
            </a:r>
            <a:endParaRPr lang="zh-CN" altLang="zh-CN" sz="2400"/>
          </a:p>
          <a:p>
            <a:pPr eaLnBrk="1" hangingPunct="1"/>
            <a:r>
              <a:rPr lang="zh-CN" altLang="zh-CN" sz="2400"/>
              <a:t>电缆剥除外护套不得随意，应按规范要求，</a:t>
            </a:r>
            <a:r>
              <a:rPr lang="en-US" altLang="zh-CN" sz="2400"/>
              <a:t>5e</a:t>
            </a:r>
            <a:r>
              <a:rPr lang="zh-CN" altLang="zh-CN" sz="2400"/>
              <a:t>类电缆不被剥除护套的操作长度不宜少于</a:t>
            </a:r>
            <a:r>
              <a:rPr lang="en-US" altLang="zh-CN" sz="2400"/>
              <a:t>13 mm</a:t>
            </a:r>
            <a:r>
              <a:rPr lang="zh-CN" altLang="zh-CN" sz="2400"/>
              <a:t>，即由圆形截面的电缆护套转变为扁平行截面的电缆护套，其总长度不少于</a:t>
            </a:r>
            <a:r>
              <a:rPr lang="en-US" altLang="zh-CN" sz="2400"/>
              <a:t>13 mm</a:t>
            </a:r>
            <a:r>
              <a:rPr lang="zh-CN" altLang="zh-CN" sz="2400"/>
              <a:t>；适用于便于连接的扭绞导线的长度（即被剥除电缆护套的长度）不宜少于</a:t>
            </a:r>
            <a:r>
              <a:rPr lang="en-US" altLang="zh-CN" sz="2400"/>
              <a:t>20 mm</a:t>
            </a:r>
            <a:r>
              <a:rPr lang="zh-CN" altLang="zh-CN" sz="2400"/>
              <a:t>，如</a:t>
            </a:r>
            <a:r>
              <a:rPr lang="zh-CN" altLang="en-US" sz="2400"/>
              <a:t>图</a:t>
            </a:r>
            <a:r>
              <a:rPr lang="en-US" altLang="zh-CN" sz="2400"/>
              <a:t>10-24</a:t>
            </a:r>
            <a:r>
              <a:rPr lang="zh-CN" altLang="zh-CN" sz="2400"/>
              <a:t>所示。</a:t>
            </a:r>
            <a:endParaRPr lang="zh-CN" altLang="zh-CN" sz="2400"/>
          </a:p>
          <a:p>
            <a:pPr eaLnBrk="1" hangingPunct="1"/>
            <a:r>
              <a:rPr lang="zh-CN" altLang="zh-CN" sz="2400"/>
              <a:t>有一些双绞线电缆上含有一条柔软的尼龙绳，如果在剥除双绞线的外皮时，觉得裸露出的部分太短，而不利于制作</a:t>
            </a:r>
            <a:r>
              <a:rPr lang="en-US" altLang="zh-CN" sz="2400"/>
              <a:t>RJ45</a:t>
            </a:r>
            <a:r>
              <a:rPr lang="zh-CN" altLang="zh-CN" sz="2400"/>
              <a:t>接头时，可以紧握双绞线的外皮，再捏住尼龙线往外皮的下方剥开，就可以得到较长的裸露线。</a:t>
            </a:r>
            <a:endParaRPr lang="zh-CN" altLang="zh-CN"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标题 1"/>
          <p:cNvSpPr/>
          <p:nvPr/>
        </p:nvSpPr>
        <p:spPr bwMode="auto">
          <a:xfrm>
            <a:off x="3071813" y="260350"/>
            <a:ext cx="70532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1">
                    <a:lumMod val="50000"/>
                  </a:schemeClr>
                </a:solidFill>
                <a:sym typeface="+mn-ea"/>
              </a:rPr>
              <a:t>10.4.1 5e</a:t>
            </a:r>
            <a:r>
              <a:rPr lang="zh-CN" altLang="en-US" sz="2800" b="1">
                <a:solidFill>
                  <a:schemeClr val="accent1">
                    <a:lumMod val="50000"/>
                  </a:schemeClr>
                </a:solidFill>
                <a:sym typeface="+mn-ea"/>
              </a:rPr>
              <a:t>类双绞线跳线现场制作</a:t>
            </a:r>
            <a:endParaRPr lang="zh-CN" altLang="en-US" sz="2800" b="1"/>
          </a:p>
        </p:txBody>
      </p:sp>
      <p:grpSp>
        <p:nvGrpSpPr>
          <p:cNvPr id="39941" name="Group 2"/>
          <p:cNvGrpSpPr>
            <a:grpSpLocks noChangeAspect="1"/>
          </p:cNvGrpSpPr>
          <p:nvPr/>
        </p:nvGrpSpPr>
        <p:grpSpPr bwMode="auto">
          <a:xfrm>
            <a:off x="1416050" y="1484630"/>
            <a:ext cx="9135745" cy="3657483"/>
            <a:chOff x="2292" y="9087"/>
            <a:chExt cx="5587" cy="2236"/>
          </a:xfrm>
        </p:grpSpPr>
        <p:sp>
          <p:nvSpPr>
            <p:cNvPr id="39942" name="AutoShape 3"/>
            <p:cNvSpPr>
              <a:spLocks noChangeAspect="1" noChangeArrowheads="1"/>
            </p:cNvSpPr>
            <p:nvPr/>
          </p:nvSpPr>
          <p:spPr bwMode="auto">
            <a:xfrm>
              <a:off x="2292" y="9087"/>
              <a:ext cx="5587" cy="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39943" name="Text Box 4"/>
            <p:cNvSpPr txBox="1">
              <a:spLocks noChangeArrowheads="1"/>
            </p:cNvSpPr>
            <p:nvPr/>
          </p:nvSpPr>
          <p:spPr bwMode="auto">
            <a:xfrm>
              <a:off x="3101" y="11118"/>
              <a:ext cx="3569"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zh-CN" altLang="en-US" b="1">
                  <a:solidFill>
                    <a:srgbClr val="FF0000"/>
                  </a:solidFill>
                  <a:latin typeface="Calibri" panose="020F0502020204030204" pitchFamily="34" charset="0"/>
                </a:rPr>
                <a:t>图</a:t>
              </a:r>
              <a:r>
                <a:rPr kumimoji="0" lang="en-US" altLang="zh-CN" b="1">
                  <a:solidFill>
                    <a:srgbClr val="FF0000"/>
                  </a:solidFill>
                  <a:latin typeface="Calibri" panose="020F0502020204030204" pitchFamily="34" charset="0"/>
                </a:rPr>
                <a:t>10.2</a:t>
              </a:r>
              <a:r>
                <a:rPr kumimoji="0" lang="en-US" altLang="zh-CN" b="1">
                  <a:solidFill>
                    <a:srgbClr val="FF0000"/>
                  </a:solidFill>
                  <a:latin typeface="Times New Roman" panose="02020603050405020304" pitchFamily="18" charset="0"/>
                </a:rPr>
                <a:t>4</a:t>
              </a:r>
              <a:r>
                <a:rPr kumimoji="0" lang="en-US" altLang="zh-CN" b="1">
                  <a:solidFill>
                    <a:srgbClr val="FF0000"/>
                  </a:solidFill>
                  <a:latin typeface="Calibri" panose="020F0502020204030204" pitchFamily="34" charset="0"/>
                </a:rPr>
                <a:t> </a:t>
              </a:r>
              <a:r>
                <a:rPr kumimoji="0" lang="zh-CN" altLang="en-US" b="1">
                  <a:solidFill>
                    <a:srgbClr val="FF0000"/>
                  </a:solidFill>
                  <a:latin typeface="Calibri" panose="020F0502020204030204" pitchFamily="34" charset="0"/>
                </a:rPr>
                <a:t>双绞线电缆线对排列顺序（</a:t>
              </a:r>
              <a:r>
                <a:rPr kumimoji="0" lang="en-US" altLang="zh-CN" b="1">
                  <a:solidFill>
                    <a:srgbClr val="FF0000"/>
                  </a:solidFill>
                  <a:latin typeface="Calibri" panose="020F0502020204030204" pitchFamily="34" charset="0"/>
                </a:rPr>
                <a:t>T568A</a:t>
              </a:r>
              <a:r>
                <a:rPr kumimoji="0" lang="zh-CN" altLang="en-US" b="1">
                  <a:solidFill>
                    <a:srgbClr val="FF0000"/>
                  </a:solidFill>
                  <a:latin typeface="Calibri" panose="020F0502020204030204" pitchFamily="34" charset="0"/>
                </a:rPr>
                <a:t>）</a:t>
              </a:r>
              <a:endParaRPr kumimoji="0" lang="zh-CN" altLang="zh-CN" b="1">
                <a:solidFill>
                  <a:srgbClr val="FF0000"/>
                </a:solidFill>
              </a:endParaRPr>
            </a:p>
          </p:txBody>
        </p:sp>
        <p:pic>
          <p:nvPicPr>
            <p:cNvPr id="39944" name="Picture 5" descr="6-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92" y="9087"/>
              <a:ext cx="5587" cy="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标题 1"/>
          <p:cNvSpPr/>
          <p:nvPr/>
        </p:nvSpPr>
        <p:spPr bwMode="auto">
          <a:xfrm>
            <a:off x="3071813" y="260350"/>
            <a:ext cx="7167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1">
                    <a:lumMod val="50000"/>
                  </a:schemeClr>
                </a:solidFill>
                <a:sym typeface="+mn-ea"/>
              </a:rPr>
              <a:t>10.4.1 5e</a:t>
            </a:r>
            <a:r>
              <a:rPr lang="zh-CN" altLang="en-US" sz="2800" b="1">
                <a:solidFill>
                  <a:schemeClr val="accent1">
                    <a:lumMod val="50000"/>
                  </a:schemeClr>
                </a:solidFill>
                <a:sym typeface="+mn-ea"/>
              </a:rPr>
              <a:t>类双绞线跳线现场制作</a:t>
            </a:r>
            <a:endParaRPr lang="zh-CN" altLang="en-US" sz="2800" b="1"/>
          </a:p>
        </p:txBody>
      </p:sp>
      <p:sp>
        <p:nvSpPr>
          <p:cNvPr id="40965" name="Rectangle 31"/>
          <p:cNvSpPr>
            <a:spLocks noChangeArrowheads="1"/>
          </p:cNvSpPr>
          <p:nvPr/>
        </p:nvSpPr>
        <p:spPr bwMode="auto">
          <a:xfrm>
            <a:off x="767715" y="1844675"/>
            <a:ext cx="10652760" cy="408432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步骤</a:t>
            </a:r>
            <a:r>
              <a:rPr lang="en-US" altLang="zh-CN" sz="2400"/>
              <a:t>2</a:t>
            </a:r>
            <a:r>
              <a:rPr lang="zh-CN" altLang="zh-CN" sz="2400"/>
              <a:t>：裸露部分导线正确定位和固定。</a:t>
            </a:r>
            <a:endParaRPr lang="zh-CN" altLang="zh-CN" sz="2400"/>
          </a:p>
          <a:p>
            <a:pPr eaLnBrk="1" hangingPunct="1"/>
            <a:r>
              <a:rPr lang="zh-CN" altLang="zh-CN" sz="2400"/>
              <a:t>根据所选定的线对连接顺序，按标准规定进行排列。如选定采用</a:t>
            </a:r>
            <a:r>
              <a:rPr lang="en-US" altLang="zh-CN" sz="2400"/>
              <a:t>EIA/TIA568 B</a:t>
            </a:r>
            <a:r>
              <a:rPr lang="zh-CN" altLang="zh-CN" sz="2400"/>
              <a:t>的线对连接顺序，应依次将线对</a:t>
            </a:r>
            <a:r>
              <a:rPr lang="en-US" altLang="zh-CN" sz="2400"/>
              <a:t>2</a:t>
            </a:r>
            <a:r>
              <a:rPr lang="zh-CN" altLang="zh-CN" sz="2400"/>
              <a:t>、线对</a:t>
            </a:r>
            <a:r>
              <a:rPr lang="en-US" altLang="zh-CN" sz="2400"/>
              <a:t>3</a:t>
            </a:r>
            <a:r>
              <a:rPr lang="zh-CN" altLang="zh-CN" sz="2400"/>
              <a:t>、线对</a:t>
            </a:r>
            <a:r>
              <a:rPr lang="en-US" altLang="zh-CN" sz="2400"/>
              <a:t>1</a:t>
            </a:r>
            <a:r>
              <a:rPr lang="zh-CN" altLang="zh-CN" sz="2400"/>
              <a:t>、线对</a:t>
            </a:r>
            <a:r>
              <a:rPr lang="en-US" altLang="zh-CN" sz="2400"/>
              <a:t>4</a:t>
            </a:r>
            <a:r>
              <a:rPr lang="zh-CN" altLang="zh-CN" sz="2400"/>
              <a:t>，分别对应于</a:t>
            </a:r>
            <a:r>
              <a:rPr lang="en-US" altLang="zh-CN" sz="2400"/>
              <a:t>RJ45</a:t>
            </a:r>
            <a:r>
              <a:rPr lang="zh-CN" altLang="zh-CN" sz="2400"/>
              <a:t>连接头端接的簧片</a:t>
            </a:r>
            <a:r>
              <a:rPr lang="en-US" altLang="zh-CN" sz="2400"/>
              <a:t>1</a:t>
            </a:r>
            <a:r>
              <a:rPr lang="zh-CN" altLang="zh-CN" sz="2400"/>
              <a:t>和</a:t>
            </a:r>
            <a:r>
              <a:rPr lang="en-US" altLang="zh-CN" sz="2400"/>
              <a:t>2</a:t>
            </a:r>
            <a:r>
              <a:rPr lang="zh-CN" altLang="zh-CN" sz="2400"/>
              <a:t>、</a:t>
            </a:r>
            <a:r>
              <a:rPr lang="en-US" altLang="zh-CN" sz="2400"/>
              <a:t>3</a:t>
            </a:r>
            <a:r>
              <a:rPr lang="zh-CN" altLang="zh-CN" sz="2400"/>
              <a:t>和</a:t>
            </a:r>
            <a:r>
              <a:rPr lang="en-US" altLang="zh-CN" sz="2400"/>
              <a:t>6</a:t>
            </a:r>
            <a:r>
              <a:rPr lang="zh-CN" altLang="zh-CN" sz="2400"/>
              <a:t>、</a:t>
            </a:r>
            <a:r>
              <a:rPr lang="en-US" altLang="zh-CN" sz="2400"/>
              <a:t>4</a:t>
            </a:r>
            <a:r>
              <a:rPr lang="zh-CN" altLang="zh-CN" sz="2400"/>
              <a:t>和</a:t>
            </a:r>
            <a:r>
              <a:rPr lang="en-US" altLang="zh-CN" sz="2400"/>
              <a:t>5</a:t>
            </a:r>
            <a:r>
              <a:rPr lang="zh-CN" altLang="zh-CN" sz="2400"/>
              <a:t>、</a:t>
            </a:r>
            <a:r>
              <a:rPr lang="en-US" altLang="zh-CN" sz="2400"/>
              <a:t>7</a:t>
            </a:r>
            <a:r>
              <a:rPr lang="zh-CN" altLang="zh-CN" sz="2400"/>
              <a:t>和</a:t>
            </a:r>
            <a:r>
              <a:rPr lang="en-US" altLang="zh-CN" sz="2400"/>
              <a:t>8</a:t>
            </a:r>
            <a:r>
              <a:rPr lang="zh-CN" altLang="zh-CN" sz="2400"/>
              <a:t>。务必要正确对准、认真核查无误。为了防止电缆移动或弯曲、接头产生扭动移位时，使电缆护套内的导线位置发生变化或互相挤压改变相对平衡的位置。根据施工经验，首先将电缆被剥除护套的裸露导线，按规定的平行排列顺序予以定位。其次，采用固定线对排列顺序，使缆线随受力弯曲或扭转，也难以变动所在的相对位置，其方法是将电缆长度最少</a:t>
            </a:r>
            <a:r>
              <a:rPr lang="en-US" altLang="zh-CN" sz="2400"/>
              <a:t>8 mm</a:t>
            </a:r>
            <a:r>
              <a:rPr lang="zh-CN" altLang="zh-CN" sz="2400"/>
              <a:t>不剥除护套部分，由圆形做成扁平形状的缆线，其横截面形成椭圆形，如</a:t>
            </a:r>
            <a:r>
              <a:rPr lang="zh-CN" altLang="en-US" sz="2400"/>
              <a:t>图</a:t>
            </a:r>
            <a:r>
              <a:rPr lang="en-US" altLang="zh-CN" sz="2400"/>
              <a:t>10-24</a:t>
            </a:r>
            <a:r>
              <a:rPr lang="zh-CN" altLang="zh-CN" sz="2400"/>
              <a:t>所示。如果用户选择</a:t>
            </a:r>
            <a:r>
              <a:rPr lang="en-US" altLang="zh-CN" sz="2400"/>
              <a:t>EIA/TIA568 A</a:t>
            </a:r>
            <a:r>
              <a:rPr lang="zh-CN" altLang="zh-CN" sz="2400"/>
              <a:t>连接方式，只需将线对</a:t>
            </a:r>
            <a:r>
              <a:rPr lang="en-US" altLang="zh-CN" sz="2400"/>
              <a:t>2</a:t>
            </a:r>
            <a:r>
              <a:rPr lang="zh-CN" altLang="zh-CN" sz="2400"/>
              <a:t>和线对</a:t>
            </a:r>
            <a:r>
              <a:rPr lang="en-US" altLang="zh-CN" sz="2400"/>
              <a:t>3</a:t>
            </a:r>
            <a:r>
              <a:rPr lang="zh-CN" altLang="zh-CN" sz="2400"/>
              <a:t>的位置互相对调，其他线对位置不变。</a:t>
            </a:r>
            <a:endParaRPr lang="zh-CN" altLang="en-US" sz="24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标题 1"/>
          <p:cNvSpPr/>
          <p:nvPr/>
        </p:nvSpPr>
        <p:spPr bwMode="auto">
          <a:xfrm>
            <a:off x="3071813" y="260350"/>
            <a:ext cx="69119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1">
                    <a:lumMod val="50000"/>
                  </a:schemeClr>
                </a:solidFill>
                <a:sym typeface="+mn-ea"/>
              </a:rPr>
              <a:t>10.4.1 5e</a:t>
            </a:r>
            <a:r>
              <a:rPr lang="zh-CN" altLang="en-US" sz="2800" b="1">
                <a:solidFill>
                  <a:schemeClr val="accent1">
                    <a:lumMod val="50000"/>
                  </a:schemeClr>
                </a:solidFill>
                <a:sym typeface="+mn-ea"/>
              </a:rPr>
              <a:t>类双绞线跳线现场制作</a:t>
            </a:r>
            <a:endParaRPr lang="zh-CN" altLang="en-US" sz="2800" b="1"/>
          </a:p>
        </p:txBody>
      </p:sp>
      <p:sp>
        <p:nvSpPr>
          <p:cNvPr id="41989" name="Rectangle 31"/>
          <p:cNvSpPr>
            <a:spLocks noChangeArrowheads="1"/>
          </p:cNvSpPr>
          <p:nvPr/>
        </p:nvSpPr>
        <p:spPr bwMode="auto">
          <a:xfrm>
            <a:off x="695960" y="1916430"/>
            <a:ext cx="10795635"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步骤</a:t>
            </a:r>
            <a:r>
              <a:rPr lang="en-US" altLang="zh-CN" sz="2400"/>
              <a:t>3</a:t>
            </a:r>
            <a:r>
              <a:rPr lang="zh-CN" altLang="zh-CN" sz="2400"/>
              <a:t>：整理裸露导线、排列顺序。</a:t>
            </a:r>
            <a:endParaRPr lang="zh-CN" altLang="zh-CN" sz="2400"/>
          </a:p>
          <a:p>
            <a:pPr eaLnBrk="1" hangingPunct="1"/>
            <a:r>
              <a:rPr lang="zh-CN" altLang="zh-CN" sz="2400"/>
              <a:t>将裸露的电缆线对的扭绞部分导线松开，使导线互相平行，按正确的定位顺序排列，以便于与对应的连接端子终接，其中导线</a:t>
            </a:r>
            <a:r>
              <a:rPr lang="en-US" altLang="zh-CN" sz="2400"/>
              <a:t>6</a:t>
            </a:r>
            <a:r>
              <a:rPr lang="zh-CN" altLang="zh-CN" sz="2400"/>
              <a:t>跨越导线</a:t>
            </a:r>
            <a:r>
              <a:rPr lang="en-US" altLang="zh-CN" sz="2400"/>
              <a:t>4</a:t>
            </a:r>
            <a:r>
              <a:rPr lang="zh-CN" altLang="zh-CN" sz="2400"/>
              <a:t>和</a:t>
            </a:r>
            <a:r>
              <a:rPr lang="en-US" altLang="zh-CN" sz="2400"/>
              <a:t>5</a:t>
            </a:r>
            <a:r>
              <a:rPr lang="zh-CN" altLang="zh-CN" sz="2400"/>
              <a:t>，跨越导线</a:t>
            </a:r>
            <a:r>
              <a:rPr lang="en-US" altLang="zh-CN" sz="2400"/>
              <a:t>4</a:t>
            </a:r>
            <a:r>
              <a:rPr lang="zh-CN" altLang="zh-CN" sz="2400"/>
              <a:t>和</a:t>
            </a:r>
            <a:r>
              <a:rPr lang="en-US" altLang="zh-CN" sz="2400"/>
              <a:t>5</a:t>
            </a:r>
            <a:r>
              <a:rPr lang="zh-CN" altLang="zh-CN" sz="2400"/>
              <a:t>的地方距离缆线护套的边缘不应超过</a:t>
            </a:r>
            <a:r>
              <a:rPr lang="en-US" altLang="zh-CN" sz="2400"/>
              <a:t>4 mm</a:t>
            </a:r>
            <a:r>
              <a:rPr lang="zh-CN" altLang="zh-CN" sz="2400"/>
              <a:t>，其他导线之间不应有交叉现象，且要求护套内导线的相对位置保持原状和扭绞长度不变化，更不应松开移位，以免影响缆线的传输性能。对裸露的导线，长度宜为</a:t>
            </a:r>
            <a:r>
              <a:rPr lang="en-US" altLang="zh-CN" sz="2400"/>
              <a:t>14 mm</a:t>
            </a:r>
            <a:r>
              <a:rPr lang="zh-CN" altLang="zh-CN" sz="2400"/>
              <a:t>，从导线端头开始的一段长度最少为</a:t>
            </a:r>
            <a:r>
              <a:rPr lang="en-US" altLang="zh-CN" sz="2400"/>
              <a:t>10</a:t>
            </a:r>
            <a:r>
              <a:rPr lang="en-US" altLang="zh-CN" sz="2400">
                <a:sym typeface="Symbol" panose="05050102010706020507" pitchFamily="18" charset="2"/>
              </a:rPr>
              <a:t></a:t>
            </a:r>
            <a:r>
              <a:rPr lang="en-US" altLang="zh-CN" sz="2400"/>
              <a:t>1 mm</a:t>
            </a:r>
            <a:r>
              <a:rPr lang="zh-CN" altLang="zh-CN" sz="2400"/>
              <a:t>。导线的端头截面应修齐平整，不应有毛刺或参差不齐的现象，应用压线钳的剪线端口将导线剪齐，如</a:t>
            </a:r>
            <a:r>
              <a:rPr lang="zh-CN" altLang="en-US" sz="2400"/>
              <a:t>图</a:t>
            </a:r>
            <a:r>
              <a:rPr lang="en-US" altLang="zh-CN" sz="2400"/>
              <a:t>10-25</a:t>
            </a:r>
            <a:r>
              <a:rPr lang="zh-CN" altLang="zh-CN" sz="2400"/>
              <a:t>所示。</a:t>
            </a:r>
            <a:endParaRPr lang="zh-CN" altLang="en-US" sz="24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标题 1"/>
          <p:cNvSpPr/>
          <p:nvPr/>
        </p:nvSpPr>
        <p:spPr bwMode="auto">
          <a:xfrm>
            <a:off x="3071813" y="260350"/>
            <a:ext cx="71231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1">
                    <a:lumMod val="50000"/>
                  </a:schemeClr>
                </a:solidFill>
                <a:sym typeface="+mn-ea"/>
              </a:rPr>
              <a:t>10.4.1 5e</a:t>
            </a:r>
            <a:r>
              <a:rPr lang="zh-CN" altLang="en-US" sz="2800" b="1">
                <a:solidFill>
                  <a:schemeClr val="accent1">
                    <a:lumMod val="50000"/>
                  </a:schemeClr>
                </a:solidFill>
                <a:sym typeface="+mn-ea"/>
              </a:rPr>
              <a:t>类双绞线跳线现场制作</a:t>
            </a:r>
            <a:endParaRPr lang="zh-CN" altLang="en-US" sz="2800" b="1"/>
          </a:p>
        </p:txBody>
      </p:sp>
      <p:grpSp>
        <p:nvGrpSpPr>
          <p:cNvPr id="43013" name="Group 2"/>
          <p:cNvGrpSpPr>
            <a:grpSpLocks noChangeAspect="1"/>
          </p:cNvGrpSpPr>
          <p:nvPr/>
        </p:nvGrpSpPr>
        <p:grpSpPr bwMode="auto">
          <a:xfrm>
            <a:off x="1199515" y="1484630"/>
            <a:ext cx="9276715" cy="3747738"/>
            <a:chOff x="2166" y="8682"/>
            <a:chExt cx="5673" cy="2292"/>
          </a:xfrm>
        </p:grpSpPr>
        <p:sp>
          <p:nvSpPr>
            <p:cNvPr id="43014" name="AutoShape 3"/>
            <p:cNvSpPr>
              <a:spLocks noChangeAspect="1" noChangeArrowheads="1"/>
            </p:cNvSpPr>
            <p:nvPr/>
          </p:nvSpPr>
          <p:spPr bwMode="auto">
            <a:xfrm>
              <a:off x="2166" y="8682"/>
              <a:ext cx="5673" cy="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3015" name="Text Box 4"/>
            <p:cNvSpPr txBox="1">
              <a:spLocks noChangeArrowheads="1"/>
            </p:cNvSpPr>
            <p:nvPr/>
          </p:nvSpPr>
          <p:spPr bwMode="auto">
            <a:xfrm>
              <a:off x="3733" y="10769"/>
              <a:ext cx="2695" cy="1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zh-CN" altLang="en-US" b="1">
                  <a:solidFill>
                    <a:srgbClr val="FF0000"/>
                  </a:solidFill>
                  <a:latin typeface="Calibri" panose="020F0502020204030204" pitchFamily="34" charset="0"/>
                </a:rPr>
                <a:t>图</a:t>
              </a:r>
              <a:r>
                <a:rPr kumimoji="0" lang="en-US" altLang="zh-CN" b="1">
                  <a:solidFill>
                    <a:srgbClr val="FF0000"/>
                  </a:solidFill>
                  <a:latin typeface="Calibri" panose="020F0502020204030204" pitchFamily="34" charset="0"/>
                </a:rPr>
                <a:t>10.2</a:t>
              </a:r>
              <a:r>
                <a:rPr kumimoji="0" lang="en-US" altLang="zh-CN" b="1">
                  <a:solidFill>
                    <a:srgbClr val="FF0000"/>
                  </a:solidFill>
                  <a:latin typeface="Times New Roman" panose="02020603050405020304" pitchFamily="18" charset="0"/>
                </a:rPr>
                <a:t>5</a:t>
              </a:r>
              <a:r>
                <a:rPr kumimoji="0" lang="zh-CN" altLang="en-US" b="1">
                  <a:solidFill>
                    <a:srgbClr val="FF0000"/>
                  </a:solidFill>
                  <a:latin typeface="Calibri" panose="020F0502020204030204" pitchFamily="34" charset="0"/>
                </a:rPr>
                <a:t>电缆在连接前线对排列</a:t>
              </a:r>
              <a:endParaRPr kumimoji="0" lang="zh-CN" altLang="zh-CN" b="1">
                <a:solidFill>
                  <a:srgbClr val="FF0000"/>
                </a:solidFill>
              </a:endParaRPr>
            </a:p>
          </p:txBody>
        </p:sp>
        <p:pic>
          <p:nvPicPr>
            <p:cNvPr id="43016" name="Picture 5" descr="6-2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66" y="8682"/>
              <a:ext cx="5673" cy="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标题 1"/>
          <p:cNvSpPr/>
          <p:nvPr/>
        </p:nvSpPr>
        <p:spPr bwMode="auto">
          <a:xfrm>
            <a:off x="3071813" y="260350"/>
            <a:ext cx="69850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1">
                    <a:lumMod val="50000"/>
                  </a:schemeClr>
                </a:solidFill>
                <a:sym typeface="+mn-ea"/>
              </a:rPr>
              <a:t>10.4.1 5e</a:t>
            </a:r>
            <a:r>
              <a:rPr lang="zh-CN" altLang="en-US" sz="2800" b="1">
                <a:solidFill>
                  <a:schemeClr val="accent1">
                    <a:lumMod val="50000"/>
                  </a:schemeClr>
                </a:solidFill>
                <a:sym typeface="+mn-ea"/>
              </a:rPr>
              <a:t>类双绞线跳线现场制作</a:t>
            </a:r>
            <a:endParaRPr lang="zh-CN" altLang="en-US" sz="2800" b="1"/>
          </a:p>
        </p:txBody>
      </p:sp>
      <p:sp>
        <p:nvSpPr>
          <p:cNvPr id="44037" name="Rectangle 31"/>
          <p:cNvSpPr>
            <a:spLocks noChangeArrowheads="1"/>
          </p:cNvSpPr>
          <p:nvPr/>
        </p:nvSpPr>
        <p:spPr bwMode="auto">
          <a:xfrm>
            <a:off x="623570" y="1844675"/>
            <a:ext cx="10785475" cy="39147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300"/>
              <a:t>步骤</a:t>
            </a:r>
            <a:r>
              <a:rPr lang="en-US" altLang="zh-CN" sz="2300"/>
              <a:t>4</a:t>
            </a:r>
            <a:r>
              <a:rPr lang="zh-CN" altLang="zh-CN" sz="2300"/>
              <a:t>：电缆导线插入插头完成连接。</a:t>
            </a:r>
            <a:endParaRPr lang="zh-CN" altLang="zh-CN" sz="2300"/>
          </a:p>
          <a:p>
            <a:pPr eaLnBrk="1" hangingPunct="1"/>
            <a:r>
              <a:rPr lang="zh-CN" altLang="zh-CN" sz="2300"/>
              <a:t>首先将整理好的电缆端头（包括裸露的导线部分）正确平直地插入</a:t>
            </a:r>
            <a:r>
              <a:rPr lang="en-US" altLang="zh-CN" sz="2300"/>
              <a:t>RJ45</a:t>
            </a:r>
            <a:r>
              <a:rPr lang="zh-CN" altLang="zh-CN" sz="2300"/>
              <a:t>连接头中，应将导线直插到连接头的前端最前部位（或称最低部位）。要求电缆未剥除护套的扁平部分，从连接头的后端一直伸插到超过预张力释放块处，且将它包含在内。电缆未剥除护套部分在连接头后面的露出长度最少为</a:t>
            </a:r>
            <a:r>
              <a:rPr lang="en-US" altLang="zh-CN" sz="2300"/>
              <a:t>6 mm</a:t>
            </a:r>
            <a:r>
              <a:rPr lang="zh-CN" altLang="zh-CN" sz="2300"/>
              <a:t>。连接安装后的插头情况需要检查，如</a:t>
            </a:r>
            <a:r>
              <a:rPr lang="zh-CN" altLang="en-US" sz="2300"/>
              <a:t>图</a:t>
            </a:r>
            <a:r>
              <a:rPr lang="en-US" altLang="zh-CN" sz="2300"/>
              <a:t>10-26</a:t>
            </a:r>
            <a:r>
              <a:rPr lang="zh-CN" altLang="zh-CN" sz="2300"/>
              <a:t>所示。</a:t>
            </a:r>
            <a:endParaRPr lang="zh-CN" altLang="zh-CN" sz="2300"/>
          </a:p>
          <a:p>
            <a:pPr eaLnBrk="1" hangingPunct="1"/>
            <a:r>
              <a:rPr lang="zh-CN" altLang="zh-CN" sz="2300"/>
              <a:t>步骤</a:t>
            </a:r>
            <a:r>
              <a:rPr lang="en-US" altLang="zh-CN" sz="2300"/>
              <a:t>5</a:t>
            </a:r>
            <a:r>
              <a:rPr lang="zh-CN" altLang="zh-CN" sz="2300"/>
              <a:t>：用压线钳压实</a:t>
            </a:r>
            <a:r>
              <a:rPr lang="en-US" altLang="zh-CN" sz="2300"/>
              <a:t>RJ45</a:t>
            </a:r>
            <a:r>
              <a:rPr lang="zh-CN" altLang="zh-CN" sz="2300"/>
              <a:t>连接头。</a:t>
            </a:r>
            <a:endParaRPr lang="zh-CN" altLang="zh-CN" sz="2300"/>
          </a:p>
          <a:p>
            <a:pPr eaLnBrk="1" hangingPunct="1"/>
            <a:r>
              <a:rPr lang="zh-CN" altLang="zh-CN" sz="2300"/>
              <a:t>步骤</a:t>
            </a:r>
            <a:r>
              <a:rPr lang="en-US" altLang="zh-CN" sz="2300"/>
              <a:t>6</a:t>
            </a:r>
            <a:r>
              <a:rPr lang="zh-CN" altLang="zh-CN" sz="2300"/>
              <a:t>：重复步骤</a:t>
            </a:r>
            <a:r>
              <a:rPr lang="en-US" altLang="zh-CN" sz="2300"/>
              <a:t>2</a:t>
            </a:r>
            <a:r>
              <a:rPr lang="zh-CN" altLang="zh-CN" sz="2300"/>
              <a:t>到步骤</a:t>
            </a:r>
            <a:r>
              <a:rPr lang="en-US" altLang="zh-CN" sz="2300"/>
              <a:t>5</a:t>
            </a:r>
            <a:r>
              <a:rPr lang="zh-CN" altLang="zh-CN" sz="2300"/>
              <a:t>，再制作另一端的</a:t>
            </a:r>
            <a:r>
              <a:rPr lang="en-US" altLang="zh-CN" sz="2300"/>
              <a:t>RJ45</a:t>
            </a:r>
            <a:r>
              <a:rPr lang="zh-CN" altLang="zh-CN" sz="2300"/>
              <a:t>接头。</a:t>
            </a:r>
            <a:r>
              <a:rPr lang="en-US" altLang="zh-CN" sz="2300"/>
              <a:t> </a:t>
            </a:r>
            <a:endParaRPr lang="zh-CN" altLang="zh-CN" sz="2300"/>
          </a:p>
          <a:p>
            <a:pPr eaLnBrk="1" hangingPunct="1"/>
            <a:r>
              <a:rPr lang="zh-CN" altLang="zh-CN" sz="2300"/>
              <a:t>因为工作站与集线器之间是直接对接，所以另一端</a:t>
            </a:r>
            <a:r>
              <a:rPr lang="en-US" altLang="zh-CN" sz="2300"/>
              <a:t>RJ45</a:t>
            </a:r>
            <a:r>
              <a:rPr lang="zh-CN" altLang="zh-CN" sz="2300"/>
              <a:t>接头的引脚接法完全一样。完成后的连接线两端的</a:t>
            </a:r>
            <a:r>
              <a:rPr lang="en-US" altLang="zh-CN" sz="2300"/>
              <a:t>RJ45</a:t>
            </a:r>
            <a:r>
              <a:rPr lang="zh-CN" altLang="zh-CN" sz="2300"/>
              <a:t>接头无论引脚和颜色都完全一样，这种连接方法适用于工作站与集线器之间的连接。</a:t>
            </a:r>
            <a:endParaRPr lang="zh-CN" altLang="en-US" sz="23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p:nvPr/>
        </p:nvSpPr>
        <p:spPr bwMode="auto">
          <a:xfrm>
            <a:off x="3071813" y="260350"/>
            <a:ext cx="69119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1">
                    <a:lumMod val="50000"/>
                  </a:schemeClr>
                </a:solidFill>
                <a:sym typeface="+mn-ea"/>
              </a:rPr>
              <a:t>10.4.1 5e</a:t>
            </a:r>
            <a:r>
              <a:rPr lang="zh-CN" altLang="en-US" sz="2800" b="1">
                <a:solidFill>
                  <a:schemeClr val="accent1">
                    <a:lumMod val="50000"/>
                  </a:schemeClr>
                </a:solidFill>
                <a:sym typeface="+mn-ea"/>
              </a:rPr>
              <a:t>类双绞线跳线现场制作</a:t>
            </a:r>
            <a:endParaRPr lang="zh-CN" altLang="en-US" sz="2800" b="1"/>
          </a:p>
        </p:txBody>
      </p:sp>
      <p:grpSp>
        <p:nvGrpSpPr>
          <p:cNvPr id="45059" name="Group 2"/>
          <p:cNvGrpSpPr>
            <a:grpSpLocks noChangeAspect="1"/>
          </p:cNvGrpSpPr>
          <p:nvPr/>
        </p:nvGrpSpPr>
        <p:grpSpPr bwMode="auto">
          <a:xfrm>
            <a:off x="1127760" y="1412875"/>
            <a:ext cx="8818880" cy="4443095"/>
            <a:chOff x="2448" y="8144"/>
            <a:chExt cx="4874" cy="2455"/>
          </a:xfrm>
        </p:grpSpPr>
        <p:sp>
          <p:nvSpPr>
            <p:cNvPr id="45060" name="AutoShape 3"/>
            <p:cNvSpPr>
              <a:spLocks noChangeAspect="1" noChangeArrowheads="1"/>
            </p:cNvSpPr>
            <p:nvPr/>
          </p:nvSpPr>
          <p:spPr bwMode="auto">
            <a:xfrm>
              <a:off x="2448" y="8144"/>
              <a:ext cx="4874" cy="2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5061" name="Text Box 4"/>
            <p:cNvSpPr txBox="1">
              <a:spLocks noChangeArrowheads="1"/>
            </p:cNvSpPr>
            <p:nvPr/>
          </p:nvSpPr>
          <p:spPr bwMode="auto">
            <a:xfrm>
              <a:off x="3733" y="10394"/>
              <a:ext cx="2695" cy="1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zh-CN" altLang="en-US" sz="1800" b="1">
                  <a:solidFill>
                    <a:srgbClr val="FF0000"/>
                  </a:solidFill>
                  <a:latin typeface="Calibri" panose="020F0502020204030204" pitchFamily="34" charset="0"/>
                </a:rPr>
                <a:t>图</a:t>
              </a:r>
              <a:r>
                <a:rPr kumimoji="0" lang="en-US" altLang="zh-CN" sz="1800" b="1">
                  <a:solidFill>
                    <a:srgbClr val="FF0000"/>
                  </a:solidFill>
                  <a:latin typeface="Calibri" panose="020F0502020204030204" pitchFamily="34" charset="0"/>
                </a:rPr>
                <a:t>10.2</a:t>
              </a:r>
              <a:r>
                <a:rPr kumimoji="0" lang="en-US" altLang="zh-CN" sz="1800" b="1">
                  <a:solidFill>
                    <a:srgbClr val="FF0000"/>
                  </a:solidFill>
                  <a:latin typeface="Times New Roman" panose="02020603050405020304" pitchFamily="18" charset="0"/>
                </a:rPr>
                <a:t>6</a:t>
              </a:r>
              <a:r>
                <a:rPr kumimoji="0" lang="zh-CN" altLang="en-US" sz="1800" b="1">
                  <a:solidFill>
                    <a:srgbClr val="FF0000"/>
                  </a:solidFill>
                  <a:latin typeface="Calibri" panose="020F0502020204030204" pitchFamily="34" charset="0"/>
                </a:rPr>
                <a:t>电缆在连接前线对排列</a:t>
              </a:r>
              <a:endParaRPr kumimoji="0" lang="zh-CN" altLang="zh-CN" sz="1800" b="1">
                <a:solidFill>
                  <a:srgbClr val="FF0000"/>
                </a:solidFill>
              </a:endParaRPr>
            </a:p>
          </p:txBody>
        </p:sp>
        <p:pic>
          <p:nvPicPr>
            <p:cNvPr id="45062" name="Picture 5" descr="6-3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448" y="8144"/>
              <a:ext cx="4874" cy="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标题 1"/>
          <p:cNvSpPr/>
          <p:nvPr/>
        </p:nvSpPr>
        <p:spPr bwMode="auto">
          <a:xfrm>
            <a:off x="3071813" y="260350"/>
            <a:ext cx="7008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1">
                    <a:lumMod val="50000"/>
                  </a:schemeClr>
                </a:solidFill>
                <a:sym typeface="+mn-ea"/>
              </a:rPr>
              <a:t>10.4.2 6</a:t>
            </a:r>
            <a:r>
              <a:rPr lang="zh-CN" altLang="en-US" sz="2800" b="1">
                <a:solidFill>
                  <a:schemeClr val="accent1">
                    <a:lumMod val="50000"/>
                  </a:schemeClr>
                </a:solidFill>
                <a:sym typeface="+mn-ea"/>
              </a:rPr>
              <a:t>类双绞线跳线现场制作</a:t>
            </a:r>
            <a:endParaRPr lang="zh-CN" altLang="en-US" sz="2800" b="1">
              <a:solidFill>
                <a:schemeClr val="accent1">
                  <a:lumMod val="50000"/>
                </a:schemeClr>
              </a:solidFill>
              <a:sym typeface="+mn-ea"/>
            </a:endParaRPr>
          </a:p>
        </p:txBody>
      </p:sp>
      <p:grpSp>
        <p:nvGrpSpPr>
          <p:cNvPr id="46085" name="Group 2"/>
          <p:cNvGrpSpPr>
            <a:grpSpLocks noChangeAspect="1"/>
          </p:cNvGrpSpPr>
          <p:nvPr/>
        </p:nvGrpSpPr>
        <p:grpSpPr bwMode="auto">
          <a:xfrm>
            <a:off x="2095500" y="2000250"/>
            <a:ext cx="7985125" cy="2643188"/>
            <a:chOff x="2019" y="-2110"/>
            <a:chExt cx="6402" cy="2119"/>
          </a:xfrm>
        </p:grpSpPr>
        <p:sp>
          <p:nvSpPr>
            <p:cNvPr id="46086" name="AutoShape 3"/>
            <p:cNvSpPr>
              <a:spLocks noChangeAspect="1" noChangeArrowheads="1"/>
            </p:cNvSpPr>
            <p:nvPr/>
          </p:nvSpPr>
          <p:spPr bwMode="auto">
            <a:xfrm>
              <a:off x="2019" y="-2110"/>
              <a:ext cx="6402" cy="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46087"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19" y="-2110"/>
              <a:ext cx="1754" cy="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Rectangle 5"/>
            <p:cNvSpPr>
              <a:spLocks noChangeArrowheads="1"/>
            </p:cNvSpPr>
            <p:nvPr/>
          </p:nvSpPr>
          <p:spPr bwMode="auto">
            <a:xfrm>
              <a:off x="2920" y="-311"/>
              <a:ext cx="5501" cy="3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just" eaLnBrk="1" hangingPunct="1"/>
              <a:r>
                <a:rPr kumimoji="0" lang="en-US" altLang="zh-CN" sz="1800" b="1">
                  <a:solidFill>
                    <a:srgbClr val="FF0000"/>
                  </a:solidFill>
                  <a:latin typeface="宋体" panose="02010600030101010101" pitchFamily="2" charset="-122"/>
                </a:rPr>
                <a:t>6</a:t>
              </a:r>
              <a:r>
                <a:rPr kumimoji="0" lang="zh-CN" altLang="en-US" sz="1800" b="1">
                  <a:solidFill>
                    <a:srgbClr val="FF0000"/>
                  </a:solidFill>
                  <a:latin typeface="宋体" panose="02010600030101010101" pitchFamily="2" charset="-122"/>
                </a:rPr>
                <a:t>类</a:t>
              </a:r>
              <a:r>
                <a:rPr kumimoji="0" lang="en-US" altLang="zh-CN" sz="1800" b="1">
                  <a:solidFill>
                    <a:srgbClr val="FF0000"/>
                  </a:solidFill>
                  <a:latin typeface="宋体" panose="02010600030101010101" pitchFamily="2" charset="-122"/>
                </a:rPr>
                <a:t>RJ-45</a:t>
              </a:r>
              <a:r>
                <a:rPr kumimoji="0" lang="zh-CN" altLang="en-US" sz="1800" b="1">
                  <a:solidFill>
                    <a:srgbClr val="FF0000"/>
                  </a:solidFill>
                  <a:latin typeface="宋体" panose="02010600030101010101" pitchFamily="2" charset="-122"/>
                </a:rPr>
                <a:t>插头（双排）                 分体式</a:t>
              </a:r>
              <a:r>
                <a:rPr kumimoji="0" lang="en-US" altLang="zh-CN" sz="1800" b="1">
                  <a:solidFill>
                    <a:srgbClr val="FF0000"/>
                  </a:solidFill>
                  <a:latin typeface="宋体" panose="02010600030101010101" pitchFamily="2" charset="-122"/>
                </a:rPr>
                <a:t>6</a:t>
              </a:r>
              <a:r>
                <a:rPr kumimoji="0" lang="zh-CN" altLang="en-US" sz="1800" b="1">
                  <a:solidFill>
                    <a:srgbClr val="FF0000"/>
                  </a:solidFill>
                  <a:latin typeface="宋体" panose="02010600030101010101" pitchFamily="2" charset="-122"/>
                </a:rPr>
                <a:t>类水晶头</a:t>
              </a:r>
              <a:endParaRPr kumimoji="0" lang="zh-CN" altLang="zh-CN" sz="1800" b="1">
                <a:solidFill>
                  <a:srgbClr val="FF0000"/>
                </a:solidFill>
              </a:endParaRPr>
            </a:p>
          </p:txBody>
        </p:sp>
        <p:pic>
          <p:nvPicPr>
            <p:cNvPr id="4608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 y="-2110"/>
              <a:ext cx="2380" cy="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0" name="Picture 7" descr="20284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 y="-2060"/>
              <a:ext cx="2268" cy="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11810" y="1190943"/>
            <a:ext cx="50720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9"/>
          <p:cNvSpPr>
            <a:spLocks noChangeArrowheads="1"/>
          </p:cNvSpPr>
          <p:nvPr/>
        </p:nvSpPr>
        <p:spPr bwMode="auto">
          <a:xfrm>
            <a:off x="767398" y="1268730"/>
            <a:ext cx="3960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1</a:t>
            </a:r>
            <a:r>
              <a:rPr lang="zh-CN" altLang="zh-CN" sz="2400" b="1">
                <a:solidFill>
                  <a:schemeClr val="bg1"/>
                </a:solidFill>
              </a:rPr>
              <a:t>．缆线终接应符合的要求</a:t>
            </a:r>
            <a:endParaRPr lang="zh-CN" altLang="zh-CN" sz="2400" b="1">
              <a:solidFill>
                <a:schemeClr val="bg1"/>
              </a:solidFill>
            </a:endParaRPr>
          </a:p>
        </p:txBody>
      </p:sp>
      <p:sp>
        <p:nvSpPr>
          <p:cNvPr id="5124" name="Rectangle 31"/>
          <p:cNvSpPr>
            <a:spLocks noChangeArrowheads="1"/>
          </p:cNvSpPr>
          <p:nvPr/>
        </p:nvSpPr>
        <p:spPr bwMode="auto">
          <a:xfrm>
            <a:off x="511810" y="1905635"/>
            <a:ext cx="11059795" cy="149860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a:t>
            </a:r>
            <a:r>
              <a:rPr lang="en-US" altLang="zh-CN" sz="2400"/>
              <a:t>1</a:t>
            </a:r>
            <a:r>
              <a:rPr lang="zh-CN" altLang="zh-CN" sz="2400"/>
              <a:t>）缆线在终接前，必须核对缆线标识内容是否正确。</a:t>
            </a:r>
            <a:endParaRPr lang="zh-CN" altLang="zh-CN" sz="2400"/>
          </a:p>
          <a:p>
            <a:pPr eaLnBrk="1" hangingPunct="1"/>
            <a:r>
              <a:rPr lang="zh-CN" altLang="zh-CN" sz="2400"/>
              <a:t>（</a:t>
            </a:r>
            <a:r>
              <a:rPr lang="en-US" altLang="zh-CN" sz="2400"/>
              <a:t>2</a:t>
            </a:r>
            <a:r>
              <a:rPr lang="zh-CN" altLang="zh-CN" sz="2400"/>
              <a:t>）缆线中间不应有接头。</a:t>
            </a:r>
            <a:endParaRPr lang="zh-CN" altLang="zh-CN" sz="2400"/>
          </a:p>
          <a:p>
            <a:pPr eaLnBrk="1" hangingPunct="1"/>
            <a:r>
              <a:rPr lang="zh-CN" altLang="zh-CN" sz="2400"/>
              <a:t>（</a:t>
            </a:r>
            <a:r>
              <a:rPr lang="en-US" altLang="zh-CN" sz="2400"/>
              <a:t>3</a:t>
            </a:r>
            <a:r>
              <a:rPr lang="zh-CN" altLang="zh-CN" sz="2400"/>
              <a:t>）缆线终接处必须牢固、接触良好。</a:t>
            </a:r>
            <a:endParaRPr lang="zh-CN" altLang="zh-CN" sz="2400"/>
          </a:p>
          <a:p>
            <a:pPr eaLnBrk="1" hangingPunct="1"/>
            <a:r>
              <a:rPr lang="zh-CN" altLang="zh-CN" sz="2400"/>
              <a:t>（</a:t>
            </a:r>
            <a:r>
              <a:rPr lang="en-US" altLang="zh-CN" sz="2400"/>
              <a:t>4</a:t>
            </a:r>
            <a:r>
              <a:rPr lang="zh-CN" altLang="zh-CN" sz="2400"/>
              <a:t>）双绞线电缆与连接器件连接应认准线号、线位色标，不得颠倒和错接。</a:t>
            </a:r>
            <a:endParaRPr lang="zh-CN" altLang="zh-CN" sz="2400"/>
          </a:p>
        </p:txBody>
      </p:sp>
      <p:sp>
        <p:nvSpPr>
          <p:cNvPr id="5125"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10.2.1  </a:t>
            </a:r>
            <a:r>
              <a:rPr lang="zh-CN" altLang="zh-CN" sz="3200" b="1"/>
              <a:t>双绞线电缆终接的基本要求</a:t>
            </a:r>
            <a:endParaRPr lang="zh-CN" altLang="zh-CN" sz="3200" b="1"/>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标题 1"/>
          <p:cNvSpPr/>
          <p:nvPr/>
        </p:nvSpPr>
        <p:spPr bwMode="auto">
          <a:xfrm>
            <a:off x="3071813" y="260350"/>
            <a:ext cx="71278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1">
                    <a:lumMod val="50000"/>
                  </a:schemeClr>
                </a:solidFill>
                <a:sym typeface="+mn-ea"/>
              </a:rPr>
              <a:t>10.4.2 6</a:t>
            </a:r>
            <a:r>
              <a:rPr lang="zh-CN" altLang="en-US" sz="2800" b="1">
                <a:solidFill>
                  <a:schemeClr val="accent1">
                    <a:lumMod val="50000"/>
                  </a:schemeClr>
                </a:solidFill>
                <a:sym typeface="+mn-ea"/>
              </a:rPr>
              <a:t>类双绞线跳线现场制作</a:t>
            </a:r>
            <a:endParaRPr lang="zh-CN" altLang="en-US" sz="2800" b="1">
              <a:solidFill>
                <a:schemeClr val="accent1">
                  <a:lumMod val="50000"/>
                </a:schemeClr>
              </a:solidFill>
              <a:sym typeface="+mn-ea"/>
            </a:endParaRPr>
          </a:p>
        </p:txBody>
      </p:sp>
      <p:grpSp>
        <p:nvGrpSpPr>
          <p:cNvPr id="47109" name="Group 2"/>
          <p:cNvGrpSpPr>
            <a:grpSpLocks noChangeAspect="1"/>
          </p:cNvGrpSpPr>
          <p:nvPr/>
        </p:nvGrpSpPr>
        <p:grpSpPr bwMode="auto">
          <a:xfrm>
            <a:off x="2095500" y="1928813"/>
            <a:ext cx="7974013" cy="3429000"/>
            <a:chOff x="3393" y="-2051"/>
            <a:chExt cx="4690" cy="2018"/>
          </a:xfrm>
        </p:grpSpPr>
        <p:sp>
          <p:nvSpPr>
            <p:cNvPr id="47110" name="AutoShape 3"/>
            <p:cNvSpPr>
              <a:spLocks noChangeAspect="1" noChangeArrowheads="1"/>
            </p:cNvSpPr>
            <p:nvPr/>
          </p:nvSpPr>
          <p:spPr bwMode="auto">
            <a:xfrm>
              <a:off x="3393" y="-2051"/>
              <a:ext cx="4690" cy="2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47111" name="Picture 5" descr="202843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93" y="-2051"/>
              <a:ext cx="4690" cy="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标题 1"/>
          <p:cNvSpPr/>
          <p:nvPr/>
        </p:nvSpPr>
        <p:spPr bwMode="auto">
          <a:xfrm>
            <a:off x="3071813" y="260350"/>
            <a:ext cx="70564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1">
                    <a:lumMod val="50000"/>
                  </a:schemeClr>
                </a:solidFill>
                <a:sym typeface="+mn-ea"/>
              </a:rPr>
              <a:t>10.4.2 6</a:t>
            </a:r>
            <a:r>
              <a:rPr lang="zh-CN" altLang="en-US" sz="2800" b="1">
                <a:solidFill>
                  <a:schemeClr val="accent1">
                    <a:lumMod val="50000"/>
                  </a:schemeClr>
                </a:solidFill>
                <a:sym typeface="+mn-ea"/>
              </a:rPr>
              <a:t>类双绞线跳线现场制作</a:t>
            </a:r>
            <a:endParaRPr lang="zh-CN" altLang="en-US" sz="2800" b="1"/>
          </a:p>
        </p:txBody>
      </p:sp>
      <p:sp>
        <p:nvSpPr>
          <p:cNvPr id="48133" name="Rectangle 31"/>
          <p:cNvSpPr>
            <a:spLocks noChangeArrowheads="1"/>
          </p:cNvSpPr>
          <p:nvPr/>
        </p:nvSpPr>
        <p:spPr bwMode="auto">
          <a:xfrm>
            <a:off x="767715" y="1340485"/>
            <a:ext cx="10828020" cy="223710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步骤</a:t>
            </a:r>
            <a:r>
              <a:rPr lang="en-US" altLang="zh-CN" sz="2400"/>
              <a:t>1</a:t>
            </a:r>
            <a:r>
              <a:rPr lang="zh-CN" altLang="zh-CN" sz="2400"/>
              <a:t>：剥除电缆外护套。</a:t>
            </a:r>
            <a:endParaRPr lang="zh-CN" altLang="zh-CN" sz="2400"/>
          </a:p>
          <a:p>
            <a:pPr eaLnBrk="1" hangingPunct="1"/>
            <a:r>
              <a:rPr lang="zh-CN" altLang="zh-CN" sz="2400"/>
              <a:t>步骤</a:t>
            </a:r>
            <a:r>
              <a:rPr lang="en-US" altLang="zh-CN" sz="2400"/>
              <a:t>2</a:t>
            </a:r>
            <a:r>
              <a:rPr lang="zh-CN" altLang="zh-CN" sz="2400"/>
              <a:t>：去掉中间的芯（十字骨架），不要把芯直接剪到根部，这样可以使卡槽更容易插到水晶头的根部，如</a:t>
            </a:r>
            <a:r>
              <a:rPr lang="zh-CN" altLang="en-US" sz="2400"/>
              <a:t>图</a:t>
            </a:r>
            <a:r>
              <a:rPr lang="en-US" altLang="zh-CN" sz="2400"/>
              <a:t>10-27</a:t>
            </a:r>
            <a:r>
              <a:rPr lang="zh-CN" altLang="zh-CN" sz="2400"/>
              <a:t>所示。</a:t>
            </a:r>
            <a:endParaRPr lang="zh-CN" altLang="zh-CN" sz="2400"/>
          </a:p>
          <a:p>
            <a:pPr eaLnBrk="1" hangingPunct="1"/>
            <a:r>
              <a:rPr lang="zh-CN" altLang="zh-CN" sz="2400"/>
              <a:t>步骤</a:t>
            </a:r>
            <a:r>
              <a:rPr lang="en-US" altLang="zh-CN" sz="2400"/>
              <a:t>3</a:t>
            </a:r>
            <a:r>
              <a:rPr lang="zh-CN" altLang="zh-CN" sz="2400"/>
              <a:t>：将分线器（</a:t>
            </a:r>
            <a:r>
              <a:rPr lang="en-US" altLang="zh-CN" sz="2400"/>
              <a:t>Sled</a:t>
            </a:r>
            <a:r>
              <a:rPr lang="zh-CN" altLang="zh-CN" sz="2400"/>
              <a:t>，宽度为</a:t>
            </a:r>
            <a:r>
              <a:rPr lang="en-US" altLang="zh-CN" sz="2400"/>
              <a:t>4 mm</a:t>
            </a:r>
            <a:r>
              <a:rPr lang="zh-CN" altLang="zh-CN" sz="2400"/>
              <a:t>）套入线对，使</a:t>
            </a:r>
            <a:r>
              <a:rPr lang="en-US" altLang="zh-CN" sz="2400"/>
              <a:t>4</a:t>
            </a:r>
            <a:r>
              <a:rPr lang="zh-CN" altLang="zh-CN" sz="2400"/>
              <a:t>个线对各就各位、互不缠绕，并可以有效控制了剥线长度</a:t>
            </a:r>
            <a:r>
              <a:rPr lang="en-US" altLang="zh-CN" sz="2400"/>
              <a:t>L</a:t>
            </a:r>
            <a:r>
              <a:rPr lang="zh-CN" altLang="zh-CN" sz="2400"/>
              <a:t>的值，如</a:t>
            </a:r>
            <a:r>
              <a:rPr lang="zh-CN" altLang="en-US" sz="2400"/>
              <a:t>图</a:t>
            </a:r>
            <a:r>
              <a:rPr lang="en-US" altLang="zh-CN" sz="2400"/>
              <a:t>10-28</a:t>
            </a:r>
            <a:r>
              <a:rPr lang="zh-CN" altLang="zh-CN" sz="2400"/>
              <a:t>所示。</a:t>
            </a:r>
            <a:endParaRPr lang="zh-CN" altLang="zh-CN" sz="2400"/>
          </a:p>
          <a:p>
            <a:pPr eaLnBrk="1" hangingPunct="1"/>
            <a:r>
              <a:rPr lang="zh-CN" altLang="zh-CN" sz="2400"/>
              <a:t>步骤</a:t>
            </a:r>
            <a:r>
              <a:rPr lang="en-US" altLang="zh-CN" sz="2400"/>
              <a:t>4</a:t>
            </a:r>
            <a:r>
              <a:rPr lang="zh-CN" altLang="zh-CN" sz="2400"/>
              <a:t>：按照标准排列线对，并将每根线轻轻捋直，如</a:t>
            </a:r>
            <a:r>
              <a:rPr lang="zh-CN" altLang="en-US" sz="2400"/>
              <a:t>图</a:t>
            </a:r>
            <a:r>
              <a:rPr lang="en-US" altLang="zh-CN" sz="2400"/>
              <a:t>10-29</a:t>
            </a:r>
            <a:r>
              <a:rPr lang="zh-CN" altLang="zh-CN" sz="2400"/>
              <a:t>所示。</a:t>
            </a:r>
            <a:endParaRPr lang="zh-CN" altLang="zh-CN" sz="240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标题 1"/>
          <p:cNvSpPr/>
          <p:nvPr/>
        </p:nvSpPr>
        <p:spPr bwMode="auto">
          <a:xfrm>
            <a:off x="3071813" y="260350"/>
            <a:ext cx="69961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1">
                    <a:lumMod val="50000"/>
                  </a:schemeClr>
                </a:solidFill>
                <a:sym typeface="+mn-ea"/>
              </a:rPr>
              <a:t>10.4.2 6</a:t>
            </a:r>
            <a:r>
              <a:rPr lang="zh-CN" altLang="en-US" sz="2800" b="1">
                <a:solidFill>
                  <a:schemeClr val="accent1">
                    <a:lumMod val="50000"/>
                  </a:schemeClr>
                </a:solidFill>
                <a:sym typeface="+mn-ea"/>
              </a:rPr>
              <a:t>类双绞线跳线现场制作</a:t>
            </a:r>
            <a:endParaRPr lang="zh-CN" altLang="en-US" sz="2800" b="1"/>
          </a:p>
        </p:txBody>
      </p:sp>
      <p:grpSp>
        <p:nvGrpSpPr>
          <p:cNvPr id="49157" name="Group 1"/>
          <p:cNvGrpSpPr>
            <a:grpSpLocks noChangeAspect="1"/>
          </p:cNvGrpSpPr>
          <p:nvPr/>
        </p:nvGrpSpPr>
        <p:grpSpPr bwMode="auto">
          <a:xfrm>
            <a:off x="534035" y="1447800"/>
            <a:ext cx="10995660" cy="4018280"/>
            <a:chOff x="1916" y="4225"/>
            <a:chExt cx="6961" cy="2545"/>
          </a:xfrm>
        </p:grpSpPr>
        <p:sp>
          <p:nvSpPr>
            <p:cNvPr id="49158" name="AutoShape 4"/>
            <p:cNvSpPr>
              <a:spLocks noChangeAspect="1" noChangeArrowheads="1" noTextEdit="1"/>
            </p:cNvSpPr>
            <p:nvPr/>
          </p:nvSpPr>
          <p:spPr bwMode="auto">
            <a:xfrm>
              <a:off x="1916" y="4225"/>
              <a:ext cx="6961" cy="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49159" name="Picture 3" descr="6-4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012" y="4309"/>
              <a:ext cx="6603"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0" name="Rectangle 2"/>
            <p:cNvSpPr>
              <a:spLocks noChangeArrowheads="1"/>
            </p:cNvSpPr>
            <p:nvPr/>
          </p:nvSpPr>
          <p:spPr bwMode="auto">
            <a:xfrm>
              <a:off x="1960" y="6385"/>
              <a:ext cx="6730" cy="3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1714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kumimoji="0" lang="en-US" altLang="zh-CN" b="1">
                  <a:solidFill>
                    <a:srgbClr val="FF0000"/>
                  </a:solidFill>
                  <a:latin typeface="宋体" panose="02010600030101010101" pitchFamily="2" charset="-122"/>
                  <a:cs typeface="Times New Roman" panose="02020603050405020304" pitchFamily="18" charset="0"/>
                </a:rPr>
                <a:t>   </a:t>
              </a:r>
              <a:r>
                <a:rPr kumimoji="0" lang="zh-CN" altLang="en-US" b="1">
                  <a:solidFill>
                    <a:srgbClr val="FF0000"/>
                  </a:solidFill>
                  <a:latin typeface="宋体" panose="02010600030101010101" pitchFamily="2" charset="-122"/>
                  <a:cs typeface="Times New Roman" panose="02020603050405020304" pitchFamily="18" charset="0"/>
                </a:rPr>
                <a:t>图</a:t>
              </a:r>
              <a:r>
                <a:rPr kumimoji="0" lang="en-US" altLang="zh-CN" b="1">
                  <a:solidFill>
                    <a:srgbClr val="FF0000"/>
                  </a:solidFill>
                  <a:latin typeface="宋体" panose="02010600030101010101" pitchFamily="2" charset="-122"/>
                  <a:cs typeface="Times New Roman" panose="02020603050405020304" pitchFamily="18" charset="0"/>
                </a:rPr>
                <a:t>10.27 </a:t>
              </a:r>
              <a:r>
                <a:rPr kumimoji="0" lang="zh-CN" altLang="en-US" b="1">
                  <a:solidFill>
                    <a:srgbClr val="FF0000"/>
                  </a:solidFill>
                  <a:latin typeface="Times New Roman" panose="02020603050405020304" pitchFamily="18" charset="0"/>
                  <a:cs typeface="Times New Roman" panose="02020603050405020304" pitchFamily="18" charset="0"/>
                </a:rPr>
                <a:t>剪掉十字骨架        </a:t>
              </a:r>
              <a:r>
                <a:rPr kumimoji="0" lang="en-US" altLang="zh-CN" b="1">
                  <a:solidFill>
                    <a:srgbClr val="FF0000"/>
                  </a:solidFill>
                  <a:latin typeface="Times New Roman" panose="02020603050405020304" pitchFamily="18" charset="0"/>
                  <a:cs typeface="Times New Roman" panose="02020603050405020304" pitchFamily="18" charset="0"/>
                </a:rPr>
                <a:t>         </a:t>
              </a:r>
              <a:r>
                <a:rPr kumimoji="0" lang="zh-CN" altLang="en-US" b="1">
                  <a:solidFill>
                    <a:srgbClr val="FF0000"/>
                  </a:solidFill>
                  <a:latin typeface="Times New Roman" panose="02020603050405020304" pitchFamily="18" charset="0"/>
                  <a:cs typeface="Times New Roman" panose="02020603050405020304" pitchFamily="18" charset="0"/>
                </a:rPr>
                <a:t> 图</a:t>
              </a:r>
              <a:r>
                <a:rPr kumimoji="0" lang="en-US" altLang="zh-CN" b="1">
                  <a:solidFill>
                    <a:srgbClr val="FF0000"/>
                  </a:solidFill>
                  <a:latin typeface="Times New Roman" panose="02020603050405020304" pitchFamily="18" charset="0"/>
                  <a:cs typeface="Times New Roman" panose="02020603050405020304" pitchFamily="18" charset="0"/>
                </a:rPr>
                <a:t>10.28 </a:t>
              </a:r>
              <a:r>
                <a:rPr kumimoji="0" lang="zh-CN" altLang="en-US" b="1">
                  <a:solidFill>
                    <a:srgbClr val="FF0000"/>
                  </a:solidFill>
                  <a:latin typeface="Times New Roman" panose="02020603050405020304" pitchFamily="18" charset="0"/>
                  <a:cs typeface="Times New Roman" panose="02020603050405020304" pitchFamily="18" charset="0"/>
                </a:rPr>
                <a:t>将分线器套入线对       图</a:t>
              </a:r>
              <a:r>
                <a:rPr kumimoji="0" lang="en-US" altLang="zh-CN" b="1">
                  <a:solidFill>
                    <a:srgbClr val="FF0000"/>
                  </a:solidFill>
                  <a:latin typeface="Times New Roman" panose="02020603050405020304" pitchFamily="18" charset="0"/>
                  <a:cs typeface="Times New Roman" panose="02020603050405020304" pitchFamily="18" charset="0"/>
                </a:rPr>
                <a:t>10.29 </a:t>
              </a:r>
              <a:r>
                <a:rPr kumimoji="0" lang="zh-CN" altLang="en-US" b="1">
                  <a:solidFill>
                    <a:srgbClr val="FF0000"/>
                  </a:solidFill>
                  <a:latin typeface="Times New Roman" panose="02020603050405020304" pitchFamily="18" charset="0"/>
                  <a:cs typeface="Times New Roman" panose="02020603050405020304" pitchFamily="18" charset="0"/>
                </a:rPr>
                <a:t>将每根线轻轻捋直</a:t>
              </a:r>
              <a:endParaRPr kumimoji="0" lang="zh-CN" altLang="en-US" b="1">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标题 1"/>
          <p:cNvSpPr/>
          <p:nvPr/>
        </p:nvSpPr>
        <p:spPr bwMode="auto">
          <a:xfrm>
            <a:off x="3071813" y="260350"/>
            <a:ext cx="70564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1">
                    <a:lumMod val="50000"/>
                  </a:schemeClr>
                </a:solidFill>
                <a:sym typeface="+mn-ea"/>
              </a:rPr>
              <a:t>10.4.2 6</a:t>
            </a:r>
            <a:r>
              <a:rPr lang="zh-CN" altLang="en-US" sz="2800" b="1">
                <a:solidFill>
                  <a:schemeClr val="accent1">
                    <a:lumMod val="50000"/>
                  </a:schemeClr>
                </a:solidFill>
                <a:sym typeface="+mn-ea"/>
              </a:rPr>
              <a:t>类双绞线跳线现场制作</a:t>
            </a:r>
            <a:endParaRPr lang="zh-CN" altLang="en-US" sz="2800" b="1"/>
          </a:p>
        </p:txBody>
      </p:sp>
      <p:sp>
        <p:nvSpPr>
          <p:cNvPr id="50181" name="Rectangle 31"/>
          <p:cNvSpPr>
            <a:spLocks noChangeArrowheads="1"/>
          </p:cNvSpPr>
          <p:nvPr/>
        </p:nvSpPr>
        <p:spPr bwMode="auto">
          <a:xfrm>
            <a:off x="911860" y="1340485"/>
            <a:ext cx="10808970" cy="260667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800"/>
              <a:t>步骤</a:t>
            </a:r>
            <a:r>
              <a:rPr lang="en-US" altLang="zh-CN" sz="2800"/>
              <a:t>5</a:t>
            </a:r>
            <a:r>
              <a:rPr lang="zh-CN" altLang="zh-CN" sz="2800"/>
              <a:t>：将插件（</a:t>
            </a:r>
            <a:r>
              <a:rPr lang="en-US" altLang="zh-CN" sz="2800"/>
              <a:t>Liner</a:t>
            </a:r>
            <a:r>
              <a:rPr lang="zh-CN" altLang="zh-CN" sz="2800"/>
              <a:t>）套入各线序，如</a:t>
            </a:r>
            <a:r>
              <a:rPr lang="zh-CN" altLang="en-US" sz="2800"/>
              <a:t>图</a:t>
            </a:r>
            <a:r>
              <a:rPr lang="en-US" altLang="zh-CN" sz="2800"/>
              <a:t>10-30</a:t>
            </a:r>
            <a:r>
              <a:rPr lang="zh-CN" altLang="zh-CN" sz="2800"/>
              <a:t>所示。</a:t>
            </a:r>
            <a:endParaRPr lang="zh-CN" altLang="zh-CN" sz="2800"/>
          </a:p>
          <a:p>
            <a:pPr eaLnBrk="1" hangingPunct="1"/>
            <a:r>
              <a:rPr lang="zh-CN" altLang="zh-CN" sz="2800"/>
              <a:t>步骤</a:t>
            </a:r>
            <a:r>
              <a:rPr lang="en-US" altLang="zh-CN" sz="2800"/>
              <a:t>6</a:t>
            </a:r>
            <a:r>
              <a:rPr lang="zh-CN" altLang="zh-CN" sz="2800"/>
              <a:t>：将裸露出的双绞线用剪刀剪下只剩约</a:t>
            </a:r>
            <a:r>
              <a:rPr lang="en-US" altLang="zh-CN" sz="2800"/>
              <a:t>14 mm</a:t>
            </a:r>
            <a:r>
              <a:rPr lang="zh-CN" altLang="zh-CN" sz="2800"/>
              <a:t>的长度，如</a:t>
            </a:r>
            <a:r>
              <a:rPr lang="zh-CN" altLang="en-US" sz="2800"/>
              <a:t>图</a:t>
            </a:r>
            <a:r>
              <a:rPr lang="en-US" altLang="zh-CN" sz="2800"/>
              <a:t>10-31</a:t>
            </a:r>
            <a:r>
              <a:rPr lang="zh-CN" altLang="zh-CN" sz="2800"/>
              <a:t>所示。</a:t>
            </a:r>
            <a:endParaRPr lang="zh-CN" altLang="zh-CN" sz="2800"/>
          </a:p>
          <a:p>
            <a:pPr eaLnBrk="1" hangingPunct="1"/>
            <a:r>
              <a:rPr lang="zh-CN" altLang="zh-CN" sz="2800"/>
              <a:t>步骤</a:t>
            </a:r>
            <a:r>
              <a:rPr lang="en-US" altLang="zh-CN" sz="2800"/>
              <a:t>7</a:t>
            </a:r>
            <a:r>
              <a:rPr lang="zh-CN" altLang="zh-CN" sz="2800"/>
              <a:t>：插入</a:t>
            </a:r>
            <a:r>
              <a:rPr lang="en-US" altLang="zh-CN" sz="2800"/>
              <a:t>RJ45</a:t>
            </a:r>
            <a:r>
              <a:rPr lang="zh-CN" altLang="zh-CN" sz="2800"/>
              <a:t>水晶头，注意一定要插到底，如</a:t>
            </a:r>
            <a:r>
              <a:rPr lang="zh-CN" altLang="en-US" sz="2800"/>
              <a:t>图</a:t>
            </a:r>
            <a:r>
              <a:rPr lang="en-US" altLang="zh-CN" sz="2800"/>
              <a:t>10-32</a:t>
            </a:r>
            <a:r>
              <a:rPr lang="zh-CN" altLang="zh-CN" sz="2800"/>
              <a:t>所示。正确的压接位置如</a:t>
            </a:r>
            <a:r>
              <a:rPr lang="zh-CN" altLang="en-US" sz="2800"/>
              <a:t>图</a:t>
            </a:r>
            <a:r>
              <a:rPr lang="en-US" altLang="zh-CN" sz="2800"/>
              <a:t>10-33</a:t>
            </a:r>
            <a:r>
              <a:rPr lang="zh-CN" altLang="zh-CN" sz="2800"/>
              <a:t>所示。</a:t>
            </a:r>
            <a:endParaRPr lang="en-US" altLang="zh-CN" sz="2800"/>
          </a:p>
          <a:p>
            <a:pPr eaLnBrk="1" hangingPunct="1"/>
            <a:r>
              <a:rPr lang="zh-CN" altLang="zh-CN" sz="2800"/>
              <a:t>步骤</a:t>
            </a:r>
            <a:r>
              <a:rPr lang="en-US" altLang="zh-CN" sz="2800"/>
              <a:t>8</a:t>
            </a:r>
            <a:r>
              <a:rPr lang="zh-CN" altLang="zh-CN" sz="2800"/>
              <a:t>：用</a:t>
            </a:r>
            <a:r>
              <a:rPr lang="en-US" altLang="zh-CN" sz="2800"/>
              <a:t>RJ45</a:t>
            </a:r>
            <a:r>
              <a:rPr lang="zh-CN" altLang="zh-CN" sz="2800"/>
              <a:t>压线钳进行压接，完成</a:t>
            </a:r>
            <a:r>
              <a:rPr lang="en-US" altLang="zh-CN" sz="2800"/>
              <a:t>RJ-45</a:t>
            </a:r>
            <a:r>
              <a:rPr lang="zh-CN" altLang="zh-CN" sz="2800"/>
              <a:t>水晶头的制作。</a:t>
            </a:r>
            <a:endParaRPr lang="zh-CN" altLang="zh-CN" sz="280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标题 1"/>
          <p:cNvSpPr/>
          <p:nvPr/>
        </p:nvSpPr>
        <p:spPr bwMode="auto">
          <a:xfrm>
            <a:off x="3071813" y="260350"/>
            <a:ext cx="712787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1">
                    <a:lumMod val="50000"/>
                  </a:schemeClr>
                </a:solidFill>
                <a:sym typeface="+mn-ea"/>
              </a:rPr>
              <a:t>10.4.2 6</a:t>
            </a:r>
            <a:r>
              <a:rPr lang="zh-CN" altLang="en-US" sz="2800" b="1">
                <a:solidFill>
                  <a:schemeClr val="accent1">
                    <a:lumMod val="50000"/>
                  </a:schemeClr>
                </a:solidFill>
                <a:sym typeface="+mn-ea"/>
              </a:rPr>
              <a:t>类双绞线跳线现场制作</a:t>
            </a:r>
            <a:endParaRPr lang="zh-CN" altLang="en-US" sz="2800" b="1"/>
          </a:p>
        </p:txBody>
      </p:sp>
      <p:grpSp>
        <p:nvGrpSpPr>
          <p:cNvPr id="51205" name="Group 2"/>
          <p:cNvGrpSpPr>
            <a:grpSpLocks noChangeAspect="1"/>
          </p:cNvGrpSpPr>
          <p:nvPr/>
        </p:nvGrpSpPr>
        <p:grpSpPr bwMode="auto">
          <a:xfrm>
            <a:off x="535940" y="1300480"/>
            <a:ext cx="10937875" cy="3907155"/>
            <a:chOff x="1620" y="6735"/>
            <a:chExt cx="6831" cy="2440"/>
          </a:xfrm>
        </p:grpSpPr>
        <p:sp>
          <p:nvSpPr>
            <p:cNvPr id="51206" name="AutoShape 3"/>
            <p:cNvSpPr>
              <a:spLocks noChangeAspect="1" noChangeArrowheads="1"/>
            </p:cNvSpPr>
            <p:nvPr/>
          </p:nvSpPr>
          <p:spPr bwMode="auto">
            <a:xfrm>
              <a:off x="1620" y="6735"/>
              <a:ext cx="6831" cy="2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51207" name="Rectangle 4"/>
            <p:cNvSpPr>
              <a:spLocks noChangeArrowheads="1"/>
            </p:cNvSpPr>
            <p:nvPr/>
          </p:nvSpPr>
          <p:spPr bwMode="auto">
            <a:xfrm>
              <a:off x="1641" y="8857"/>
              <a:ext cx="6731" cy="3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just" eaLnBrk="1" hangingPunct="1"/>
              <a:r>
                <a:rPr kumimoji="0" lang="zh-CN" altLang="en-US" b="1">
                  <a:solidFill>
                    <a:srgbClr val="FF0000"/>
                  </a:solidFill>
                  <a:latin typeface="宋体" panose="02010600030101010101" pitchFamily="2" charset="-122"/>
                </a:rPr>
                <a:t>图</a:t>
              </a:r>
              <a:r>
                <a:rPr kumimoji="0" lang="en-US" altLang="zh-CN" b="1">
                  <a:solidFill>
                    <a:srgbClr val="FF0000"/>
                  </a:solidFill>
                  <a:latin typeface="宋体" panose="02010600030101010101" pitchFamily="2" charset="-122"/>
                </a:rPr>
                <a:t>10.30 </a:t>
              </a:r>
              <a:r>
                <a:rPr kumimoji="0" lang="zh-CN" altLang="en-US" b="1">
                  <a:solidFill>
                    <a:srgbClr val="FF0000"/>
                  </a:solidFill>
                  <a:latin typeface="Calibri" panose="020F0502020204030204" pitchFamily="34" charset="0"/>
                </a:rPr>
                <a:t>将插件套入各线对        图</a:t>
              </a:r>
              <a:r>
                <a:rPr kumimoji="0" lang="en-US" altLang="zh-CN" b="1">
                  <a:solidFill>
                    <a:srgbClr val="FF0000"/>
                  </a:solidFill>
                  <a:latin typeface="Calibri" panose="020F0502020204030204" pitchFamily="34" charset="0"/>
                </a:rPr>
                <a:t>10.31 </a:t>
              </a:r>
              <a:r>
                <a:rPr kumimoji="0" lang="zh-CN" altLang="en-US" b="1">
                  <a:solidFill>
                    <a:srgbClr val="FF0000"/>
                  </a:solidFill>
                  <a:latin typeface="Calibri" panose="020F0502020204030204" pitchFamily="34" charset="0"/>
                </a:rPr>
                <a:t>剪掉多余的双绞线          图</a:t>
              </a:r>
              <a:r>
                <a:rPr kumimoji="0" lang="en-US" altLang="zh-CN" b="1">
                  <a:solidFill>
                    <a:srgbClr val="FF0000"/>
                  </a:solidFill>
                  <a:latin typeface="Calibri" panose="020F0502020204030204" pitchFamily="34" charset="0"/>
                </a:rPr>
                <a:t>10.32 </a:t>
              </a:r>
              <a:r>
                <a:rPr kumimoji="0" lang="zh-CN" altLang="en-US" b="1">
                  <a:solidFill>
                    <a:srgbClr val="FF0000"/>
                  </a:solidFill>
                  <a:latin typeface="Calibri" panose="020F0502020204030204" pitchFamily="34" charset="0"/>
                </a:rPr>
                <a:t>插入</a:t>
              </a:r>
              <a:r>
                <a:rPr kumimoji="0" lang="en-US" altLang="zh-CN" b="1">
                  <a:solidFill>
                    <a:srgbClr val="FF0000"/>
                  </a:solidFill>
                  <a:latin typeface="Calibri" panose="020F0502020204030204" pitchFamily="34" charset="0"/>
                </a:rPr>
                <a:t>RJ-45</a:t>
              </a:r>
              <a:r>
                <a:rPr kumimoji="0" lang="zh-CN" altLang="en-US" b="1">
                  <a:solidFill>
                    <a:srgbClr val="FF0000"/>
                  </a:solidFill>
                  <a:latin typeface="Calibri" panose="020F0502020204030204" pitchFamily="34" charset="0"/>
                </a:rPr>
                <a:t>水晶头</a:t>
              </a:r>
              <a:endParaRPr kumimoji="0" lang="zh-CN" altLang="en-US" b="1">
                <a:solidFill>
                  <a:srgbClr val="FF0000"/>
                </a:solidFill>
                <a:latin typeface="Calibri" panose="020F0502020204030204" pitchFamily="34" charset="0"/>
              </a:endParaRPr>
            </a:p>
          </p:txBody>
        </p:sp>
        <p:pic>
          <p:nvPicPr>
            <p:cNvPr id="51208" name="Picture 5" descr="6-4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47" y="6797"/>
              <a:ext cx="6474" cy="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标题 1"/>
          <p:cNvSpPr/>
          <p:nvPr/>
        </p:nvSpPr>
        <p:spPr bwMode="auto">
          <a:xfrm>
            <a:off x="3071813" y="260350"/>
            <a:ext cx="70564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solidFill>
                  <a:schemeClr val="accent1">
                    <a:lumMod val="50000"/>
                  </a:schemeClr>
                </a:solidFill>
                <a:sym typeface="+mn-ea"/>
              </a:rPr>
              <a:t>10.4.2 6</a:t>
            </a:r>
            <a:r>
              <a:rPr lang="zh-CN" altLang="en-US" sz="2800" b="1">
                <a:solidFill>
                  <a:schemeClr val="accent1">
                    <a:lumMod val="50000"/>
                  </a:schemeClr>
                </a:solidFill>
                <a:sym typeface="+mn-ea"/>
              </a:rPr>
              <a:t>类双绞线跳线现场制作</a:t>
            </a:r>
            <a:endParaRPr lang="zh-CN" altLang="en-US" sz="2800" b="1"/>
          </a:p>
        </p:txBody>
      </p:sp>
      <p:grpSp>
        <p:nvGrpSpPr>
          <p:cNvPr id="52229" name="Group 2"/>
          <p:cNvGrpSpPr/>
          <p:nvPr/>
        </p:nvGrpSpPr>
        <p:grpSpPr bwMode="auto">
          <a:xfrm>
            <a:off x="2238375" y="2000250"/>
            <a:ext cx="7143750" cy="3929063"/>
            <a:chOff x="1758" y="1466"/>
            <a:chExt cx="6684" cy="2855"/>
          </a:xfrm>
        </p:grpSpPr>
        <p:grpSp>
          <p:nvGrpSpPr>
            <p:cNvPr id="52230" name="Group 3"/>
            <p:cNvGrpSpPr>
              <a:grpSpLocks noChangeAspect="1"/>
            </p:cNvGrpSpPr>
            <p:nvPr/>
          </p:nvGrpSpPr>
          <p:grpSpPr bwMode="auto">
            <a:xfrm>
              <a:off x="1758" y="1466"/>
              <a:ext cx="6684" cy="2494"/>
              <a:chOff x="2520" y="8616"/>
              <a:chExt cx="7272" cy="2714"/>
            </a:xfrm>
          </p:grpSpPr>
          <p:grpSp>
            <p:nvGrpSpPr>
              <p:cNvPr id="52232" name="Group 4"/>
              <p:cNvGrpSpPr>
                <a:grpSpLocks noChangeAspect="1"/>
              </p:cNvGrpSpPr>
              <p:nvPr/>
            </p:nvGrpSpPr>
            <p:grpSpPr bwMode="auto">
              <a:xfrm>
                <a:off x="2520" y="8616"/>
                <a:ext cx="7272" cy="2714"/>
                <a:chOff x="2220" y="8434"/>
                <a:chExt cx="7272" cy="2714"/>
              </a:xfrm>
            </p:grpSpPr>
            <p:pic>
              <p:nvPicPr>
                <p:cNvPr id="52236"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20" y="8434"/>
                  <a:ext cx="4260"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6"/>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5940" y="10020"/>
                  <a:ext cx="3552" cy="1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8" name="Line 7"/>
                <p:cNvSpPr>
                  <a:spLocks noChangeAspect="1" noChangeShapeType="1"/>
                </p:cNvSpPr>
                <p:nvPr/>
              </p:nvSpPr>
              <p:spPr bwMode="auto">
                <a:xfrm>
                  <a:off x="5304" y="9552"/>
                  <a:ext cx="1356" cy="780"/>
                </a:xfrm>
                <a:prstGeom prst="line">
                  <a:avLst/>
                </a:prstGeom>
                <a:noFill/>
                <a:ln w="952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52233" name="Oval 8"/>
              <p:cNvSpPr>
                <a:spLocks noChangeAspect="1" noChangeArrowheads="1"/>
              </p:cNvSpPr>
              <p:nvPr/>
            </p:nvSpPr>
            <p:spPr bwMode="auto">
              <a:xfrm>
                <a:off x="4320" y="8616"/>
                <a:ext cx="540" cy="1092"/>
              </a:xfrm>
              <a:prstGeom prst="ellipse">
                <a:avLst/>
              </a:prstGeom>
              <a:noFill/>
              <a:ln w="12700">
                <a:solidFill>
                  <a:srgbClr val="FF0000"/>
                </a:solidFill>
                <a:round/>
              </a:ln>
              <a:extLst>
                <a:ext uri="{909E8E84-426E-40DD-AFC4-6F175D3DCCD1}">
                  <a14:hiddenFill xmlns:a14="http://schemas.microsoft.com/office/drawing/2010/main">
                    <a:solidFill>
                      <a:srgbClr val="FFFFFF"/>
                    </a:solidFill>
                  </a14:hiddenFill>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sz="1600"/>
              </a:p>
            </p:txBody>
          </p:sp>
          <p:sp>
            <p:nvSpPr>
              <p:cNvPr id="52234" name="Text Box 9"/>
              <p:cNvSpPr txBox="1">
                <a:spLocks noChangeAspect="1" noChangeArrowheads="1"/>
              </p:cNvSpPr>
              <p:nvPr/>
            </p:nvSpPr>
            <p:spPr bwMode="auto">
              <a:xfrm>
                <a:off x="2988" y="10248"/>
                <a:ext cx="1980" cy="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just" eaLnBrk="1" hangingPunct="1"/>
                <a:r>
                  <a:rPr kumimoji="0" lang="zh-CN" altLang="en-US" sz="1600">
                    <a:solidFill>
                      <a:schemeClr val="tx1"/>
                    </a:solidFill>
                    <a:latin typeface="Calibri" panose="020F0502020204030204" pitchFamily="34" charset="0"/>
                  </a:rPr>
                  <a:t>正确的压接位置</a:t>
                </a:r>
                <a:endParaRPr kumimoji="0" lang="zh-CN" altLang="zh-CN" sz="1600">
                  <a:solidFill>
                    <a:schemeClr val="tx1"/>
                  </a:solidFill>
                </a:endParaRPr>
              </a:p>
            </p:txBody>
          </p:sp>
          <p:sp>
            <p:nvSpPr>
              <p:cNvPr id="52235" name="Line 10"/>
              <p:cNvSpPr>
                <a:spLocks noChangeAspect="1" noChangeShapeType="1"/>
              </p:cNvSpPr>
              <p:nvPr/>
            </p:nvSpPr>
            <p:spPr bwMode="auto">
              <a:xfrm flipV="1">
                <a:off x="3708" y="9708"/>
                <a:ext cx="720" cy="624"/>
              </a:xfrm>
              <a:prstGeom prst="line">
                <a:avLst/>
              </a:prstGeom>
              <a:noFill/>
              <a:ln w="9525">
                <a:solidFill>
                  <a:srgbClr val="FF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52231" name="Rectangle 11"/>
            <p:cNvSpPr>
              <a:spLocks noChangeArrowheads="1"/>
            </p:cNvSpPr>
            <p:nvPr/>
          </p:nvSpPr>
          <p:spPr bwMode="auto">
            <a:xfrm>
              <a:off x="3512" y="3960"/>
              <a:ext cx="3415" cy="36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just" eaLnBrk="1" hangingPunct="1"/>
              <a:r>
                <a:rPr kumimoji="0" lang="zh-CN" altLang="en-US" b="1">
                  <a:solidFill>
                    <a:srgbClr val="FF0000"/>
                  </a:solidFill>
                  <a:latin typeface="Calibri" panose="020F0502020204030204" pitchFamily="34" charset="0"/>
                </a:rPr>
                <a:t>图</a:t>
              </a:r>
              <a:r>
                <a:rPr kumimoji="0" lang="en-US" altLang="zh-CN" b="1">
                  <a:solidFill>
                    <a:srgbClr val="FF0000"/>
                  </a:solidFill>
                  <a:latin typeface="Calibri" panose="020F0502020204030204" pitchFamily="34" charset="0"/>
                </a:rPr>
                <a:t>10.33</a:t>
              </a:r>
              <a:r>
                <a:rPr kumimoji="0" lang="zh-CN" altLang="en-US" b="1">
                  <a:solidFill>
                    <a:srgbClr val="FF0000"/>
                  </a:solidFill>
                  <a:latin typeface="Calibri" panose="020F0502020204030204" pitchFamily="34" charset="0"/>
                </a:rPr>
                <a:t> 双绞线正确的压接位置</a:t>
              </a:r>
              <a:endParaRPr kumimoji="0" lang="zh-CN" altLang="zh-CN" b="1">
                <a:solidFill>
                  <a:srgbClr val="FF0000"/>
                </a:solidFill>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p:nvPr/>
        </p:nvSpPr>
        <p:spPr bwMode="auto">
          <a:xfrm>
            <a:off x="3071813" y="260350"/>
            <a:ext cx="576103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r>
              <a:rPr kumimoji="0" lang="zh-CN" altLang="en-US" sz="3200" b="1">
                <a:solidFill>
                  <a:srgbClr val="375B79"/>
                </a:solidFill>
              </a:rPr>
              <a:t>习题</a:t>
            </a:r>
            <a:endParaRPr kumimoji="0" lang="zh-CN" altLang="en-US" sz="3200" b="1">
              <a:solidFill>
                <a:srgbClr val="375B79"/>
              </a:solidFill>
            </a:endParaRPr>
          </a:p>
        </p:txBody>
      </p:sp>
      <p:sp>
        <p:nvSpPr>
          <p:cNvPr id="53251" name="Rectangle 75"/>
          <p:cNvSpPr>
            <a:spLocks noChangeArrowheads="1"/>
          </p:cNvSpPr>
          <p:nvPr/>
        </p:nvSpPr>
        <p:spPr bwMode="auto">
          <a:xfrm>
            <a:off x="816610" y="1143000"/>
            <a:ext cx="10622915" cy="4857750"/>
          </a:xfrm>
          <a:prstGeom prst="rect">
            <a:avLst/>
          </a:prstGeom>
          <a:solidFill>
            <a:schemeClr val="bg1"/>
          </a:solidFill>
          <a:ln w="9525">
            <a:solidFill>
              <a:srgbClr val="C3D7E1"/>
            </a:solidFill>
            <a:miter lim="800000"/>
          </a:ln>
          <a:effectLst>
            <a:outerShdw dist="53882" dir="2700000" algn="ctr" rotWithShape="0">
              <a:schemeClr val="tx2">
                <a:alpha val="50000"/>
              </a:schemeClr>
            </a:outerShdw>
          </a:effectLst>
        </p:spPr>
        <p:txBody>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300"/>
              <a:t>二、思考题</a:t>
            </a:r>
            <a:endParaRPr lang="zh-CN" altLang="zh-CN" sz="2300"/>
          </a:p>
          <a:p>
            <a:pPr eaLnBrk="1" hangingPunct="1"/>
            <a:r>
              <a:rPr lang="en-US" altLang="zh-CN" sz="2300"/>
              <a:t>1</a:t>
            </a:r>
            <a:r>
              <a:rPr lang="zh-CN" altLang="zh-CN" sz="2300"/>
              <a:t>．列出常用</a:t>
            </a:r>
            <a:r>
              <a:rPr lang="en-US" altLang="zh-CN" sz="2300"/>
              <a:t>3</a:t>
            </a:r>
            <a:r>
              <a:rPr lang="zh-CN" altLang="zh-CN" sz="2300"/>
              <a:t>种双绞线电缆端接工具。并指出其适用场合。</a:t>
            </a:r>
            <a:endParaRPr lang="zh-CN" altLang="zh-CN" sz="2300"/>
          </a:p>
          <a:p>
            <a:pPr eaLnBrk="1" hangingPunct="1"/>
            <a:r>
              <a:rPr lang="en-US" altLang="zh-CN" sz="2300"/>
              <a:t>2</a:t>
            </a:r>
            <a:r>
              <a:rPr lang="zh-CN" altLang="zh-CN" sz="2300"/>
              <a:t>．简述双绞线电缆终接的基本要求。</a:t>
            </a:r>
            <a:endParaRPr lang="zh-CN" altLang="zh-CN" sz="2300"/>
          </a:p>
          <a:p>
            <a:pPr eaLnBrk="1" hangingPunct="1"/>
            <a:r>
              <a:rPr lang="en-US" altLang="zh-CN" sz="2300"/>
              <a:t>3</a:t>
            </a:r>
            <a:r>
              <a:rPr lang="zh-CN" altLang="zh-CN" sz="2300"/>
              <a:t>．简述信息模块的端接要求。</a:t>
            </a:r>
            <a:endParaRPr lang="zh-CN" altLang="zh-CN" sz="2300"/>
          </a:p>
          <a:p>
            <a:pPr eaLnBrk="1" hangingPunct="1"/>
            <a:r>
              <a:rPr lang="en-US" altLang="zh-CN" sz="2300"/>
              <a:t>4</a:t>
            </a:r>
            <a:r>
              <a:rPr lang="zh-CN" altLang="zh-CN" sz="2300"/>
              <a:t>．简述</a:t>
            </a:r>
            <a:r>
              <a:rPr lang="en-US" altLang="zh-CN" sz="2300"/>
              <a:t>5e</a:t>
            </a:r>
            <a:r>
              <a:rPr lang="zh-CN" altLang="zh-CN" sz="2300"/>
              <a:t>类双绞线跳线的制作步骤。</a:t>
            </a:r>
            <a:endParaRPr lang="zh-CN" altLang="zh-CN" sz="2300"/>
          </a:p>
          <a:p>
            <a:pPr eaLnBrk="1" hangingPunct="1"/>
            <a:r>
              <a:rPr lang="en-US" altLang="zh-CN" sz="2300"/>
              <a:t>5</a:t>
            </a:r>
            <a:r>
              <a:rPr lang="zh-CN" altLang="zh-CN" sz="2300"/>
              <a:t>．比较</a:t>
            </a:r>
            <a:r>
              <a:rPr lang="en-US" altLang="zh-CN" sz="2300"/>
              <a:t>5e</a:t>
            </a:r>
            <a:r>
              <a:rPr lang="zh-CN" altLang="zh-CN" sz="2300"/>
              <a:t>和</a:t>
            </a:r>
            <a:r>
              <a:rPr lang="en-US" altLang="zh-CN" sz="2300"/>
              <a:t>6</a:t>
            </a:r>
            <a:r>
              <a:rPr lang="zh-CN" altLang="zh-CN" sz="2300"/>
              <a:t>类双绞线跳线制作的要求有何不同。</a:t>
            </a:r>
            <a:endParaRPr lang="zh-CN" altLang="zh-CN" sz="2300"/>
          </a:p>
          <a:p>
            <a:pPr eaLnBrk="1" hangingPunct="1"/>
            <a:r>
              <a:rPr lang="zh-CN" altLang="zh-CN" sz="2300"/>
              <a:t>三、实训题</a:t>
            </a:r>
            <a:endParaRPr lang="zh-CN" altLang="zh-CN" sz="2300"/>
          </a:p>
          <a:p>
            <a:pPr eaLnBrk="1" hangingPunct="1"/>
            <a:r>
              <a:rPr lang="en-US" altLang="zh-CN" sz="2300"/>
              <a:t>1</a:t>
            </a:r>
            <a:r>
              <a:rPr lang="zh-CN" altLang="zh-CN" sz="2300"/>
              <a:t>．制作</a:t>
            </a:r>
            <a:r>
              <a:rPr lang="en-US" altLang="zh-CN" sz="2300"/>
              <a:t>5e</a:t>
            </a:r>
            <a:r>
              <a:rPr lang="zh-CN" altLang="zh-CN" sz="2300"/>
              <a:t>类双绞线直通线跳线、交叉线各一条。</a:t>
            </a:r>
            <a:endParaRPr lang="zh-CN" altLang="zh-CN" sz="2300"/>
          </a:p>
          <a:p>
            <a:pPr eaLnBrk="1" hangingPunct="1"/>
            <a:r>
              <a:rPr lang="en-US" altLang="zh-CN" sz="2300"/>
              <a:t>2</a:t>
            </a:r>
            <a:r>
              <a:rPr lang="zh-CN" altLang="zh-CN" sz="2300"/>
              <a:t>．制作</a:t>
            </a:r>
            <a:r>
              <a:rPr lang="en-US" altLang="zh-CN" sz="2300"/>
              <a:t>6</a:t>
            </a:r>
            <a:r>
              <a:rPr lang="zh-CN" altLang="zh-CN" sz="2300"/>
              <a:t>类双绞线直通线跳线、交叉线各一条。</a:t>
            </a:r>
            <a:endParaRPr lang="zh-CN" altLang="zh-CN" sz="2300"/>
          </a:p>
          <a:p>
            <a:pPr eaLnBrk="1" hangingPunct="1"/>
            <a:r>
              <a:rPr lang="en-US" altLang="zh-CN" sz="2300"/>
              <a:t>3</a:t>
            </a:r>
            <a:r>
              <a:rPr lang="zh-CN" altLang="zh-CN" sz="2300"/>
              <a:t>．将</a:t>
            </a:r>
            <a:r>
              <a:rPr lang="en-US" altLang="zh-CN" sz="2300"/>
              <a:t>5e</a:t>
            </a:r>
            <a:r>
              <a:rPr lang="zh-CN" altLang="zh-CN" sz="2300"/>
              <a:t>类双绞线端接在</a:t>
            </a:r>
            <a:r>
              <a:rPr lang="en-US" altLang="zh-CN" sz="2300"/>
              <a:t>5e</a:t>
            </a:r>
            <a:r>
              <a:rPr lang="zh-CN" altLang="zh-CN" sz="2300"/>
              <a:t>类信息模块上并安装到信息面板。</a:t>
            </a:r>
            <a:endParaRPr lang="zh-CN" altLang="zh-CN" sz="2300"/>
          </a:p>
          <a:p>
            <a:pPr eaLnBrk="1" hangingPunct="1"/>
            <a:r>
              <a:rPr lang="en-US" altLang="zh-CN" sz="2300"/>
              <a:t>4</a:t>
            </a:r>
            <a:r>
              <a:rPr lang="zh-CN" altLang="zh-CN" sz="2300"/>
              <a:t>．将</a:t>
            </a:r>
            <a:r>
              <a:rPr lang="en-US" altLang="zh-CN" sz="2300"/>
              <a:t>6</a:t>
            </a:r>
            <a:r>
              <a:rPr lang="zh-CN" altLang="zh-CN" sz="2300"/>
              <a:t>类双绞线端接在</a:t>
            </a:r>
            <a:r>
              <a:rPr lang="en-US" altLang="zh-CN" sz="2300"/>
              <a:t>6</a:t>
            </a:r>
            <a:r>
              <a:rPr lang="zh-CN" altLang="zh-CN" sz="2300"/>
              <a:t>类信息模块上并安装到信息面板</a:t>
            </a:r>
            <a:r>
              <a:rPr lang="zh-CN" altLang="zh-CN" sz="2400"/>
              <a:t>。</a:t>
            </a:r>
            <a:endParaRPr lang="zh-CN" altLang="zh-CN" sz="24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74128"/>
            <a:ext cx="50720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9"/>
          <p:cNvSpPr>
            <a:spLocks noChangeArrowheads="1"/>
          </p:cNvSpPr>
          <p:nvPr/>
        </p:nvSpPr>
        <p:spPr bwMode="auto">
          <a:xfrm>
            <a:off x="807403" y="1351915"/>
            <a:ext cx="3960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2</a:t>
            </a:r>
            <a:r>
              <a:rPr lang="zh-CN" altLang="zh-CN" sz="2400" b="1">
                <a:solidFill>
                  <a:schemeClr val="bg1"/>
                </a:solidFill>
              </a:rPr>
              <a:t>．</a:t>
            </a:r>
            <a:r>
              <a:rPr lang="en-US" altLang="zh-CN" sz="2400" b="1">
                <a:solidFill>
                  <a:schemeClr val="bg1"/>
                </a:solidFill>
              </a:rPr>
              <a:t>RJ45</a:t>
            </a:r>
            <a:r>
              <a:rPr lang="zh-CN" altLang="zh-CN" sz="2400" b="1">
                <a:solidFill>
                  <a:schemeClr val="bg1"/>
                </a:solidFill>
              </a:rPr>
              <a:t>水晶头端接原理</a:t>
            </a:r>
            <a:endParaRPr lang="zh-CN" altLang="zh-CN" sz="2400" b="1">
              <a:solidFill>
                <a:schemeClr val="bg1"/>
              </a:solidFill>
            </a:endParaRPr>
          </a:p>
        </p:txBody>
      </p:sp>
      <p:sp>
        <p:nvSpPr>
          <p:cNvPr id="6148" name="Rectangle 31"/>
          <p:cNvSpPr>
            <a:spLocks noChangeArrowheads="1"/>
          </p:cNvSpPr>
          <p:nvPr/>
        </p:nvSpPr>
        <p:spPr bwMode="auto">
          <a:xfrm>
            <a:off x="551815" y="1988820"/>
            <a:ext cx="4959985" cy="297624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a:t>RJ45</a:t>
            </a:r>
            <a:r>
              <a:rPr lang="zh-CN" altLang="zh-CN" sz="2400"/>
              <a:t>水晶头端接原理为：利用压力钳的机械压力使</a:t>
            </a:r>
            <a:r>
              <a:rPr lang="en-US" altLang="zh-CN" sz="2400"/>
              <a:t>RJ45</a:t>
            </a:r>
            <a:r>
              <a:rPr lang="zh-CN" altLang="zh-CN" sz="2400"/>
              <a:t>头中的刀片首先压破线芯护套，然后再压入铜线芯中，实现刀片与线芯的电气连接。每个</a:t>
            </a:r>
            <a:r>
              <a:rPr lang="en-US" altLang="zh-CN" sz="2400"/>
              <a:t>RJ45</a:t>
            </a:r>
            <a:r>
              <a:rPr lang="zh-CN" altLang="zh-CN" sz="2400"/>
              <a:t>头中有</a:t>
            </a:r>
            <a:r>
              <a:rPr lang="en-US" altLang="zh-CN" sz="2400"/>
              <a:t>8</a:t>
            </a:r>
            <a:r>
              <a:rPr lang="zh-CN" altLang="zh-CN" sz="2400"/>
              <a:t>个刀片，每个刀片与</a:t>
            </a:r>
            <a:r>
              <a:rPr lang="en-US" altLang="zh-CN" sz="2400"/>
              <a:t>1</a:t>
            </a:r>
            <a:r>
              <a:rPr lang="zh-CN" altLang="zh-CN" sz="2400"/>
              <a:t>个线芯连接。</a:t>
            </a:r>
            <a:r>
              <a:rPr lang="zh-CN" altLang="en-US" sz="2400"/>
              <a:t>图</a:t>
            </a:r>
            <a:r>
              <a:rPr lang="en-US" altLang="zh-CN" sz="2400"/>
              <a:t>10-1</a:t>
            </a:r>
            <a:r>
              <a:rPr lang="zh-CN" altLang="zh-CN" sz="2400"/>
              <a:t>所示为</a:t>
            </a:r>
            <a:r>
              <a:rPr lang="en-US" altLang="zh-CN" sz="2400"/>
              <a:t>RJ45</a:t>
            </a:r>
            <a:r>
              <a:rPr lang="zh-CN" altLang="zh-CN" sz="2400"/>
              <a:t>头刀片压线前位置图，</a:t>
            </a:r>
            <a:r>
              <a:rPr lang="zh-CN" altLang="en-US" sz="2400"/>
              <a:t>图</a:t>
            </a:r>
            <a:r>
              <a:rPr lang="en-US" altLang="zh-CN" sz="2400"/>
              <a:t>10-2</a:t>
            </a:r>
            <a:r>
              <a:rPr lang="zh-CN" altLang="zh-CN" sz="2400"/>
              <a:t>所示为</a:t>
            </a:r>
            <a:r>
              <a:rPr lang="en-US" altLang="zh-CN" sz="2400"/>
              <a:t>RJ45</a:t>
            </a:r>
            <a:r>
              <a:rPr lang="zh-CN" altLang="zh-CN" sz="2400"/>
              <a:t>头刀片压线后位置图。</a:t>
            </a:r>
            <a:endParaRPr lang="zh-CN" altLang="zh-CN" sz="2400"/>
          </a:p>
        </p:txBody>
      </p:sp>
      <p:sp>
        <p:nvSpPr>
          <p:cNvPr id="6149" name="标题 1"/>
          <p:cNvSpPr/>
          <p:nvPr/>
        </p:nvSpPr>
        <p:spPr bwMode="auto">
          <a:xfrm>
            <a:off x="3071813" y="260350"/>
            <a:ext cx="7024687"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3200" b="1"/>
              <a:t>10.2.1  </a:t>
            </a:r>
            <a:r>
              <a:rPr lang="zh-CN" altLang="zh-CN" sz="3200" b="1"/>
              <a:t>双绞线电缆终接的基本要求</a:t>
            </a:r>
            <a:endParaRPr lang="zh-CN" altLang="zh-CN" sz="3200" b="1"/>
          </a:p>
        </p:txBody>
      </p:sp>
      <p:pic>
        <p:nvPicPr>
          <p:cNvPr id="7173" name="Picture 2" descr="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4335" y="1274445"/>
            <a:ext cx="3439795" cy="251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 descr="8-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2580" y="3860800"/>
            <a:ext cx="3429635" cy="245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01738"/>
            <a:ext cx="528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9"/>
          <p:cNvSpPr>
            <a:spLocks noChangeArrowheads="1"/>
          </p:cNvSpPr>
          <p:nvPr/>
        </p:nvSpPr>
        <p:spPr bwMode="auto">
          <a:xfrm>
            <a:off x="807403" y="1279525"/>
            <a:ext cx="4887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a:t>
            </a:r>
            <a:r>
              <a:rPr lang="zh-CN" altLang="en-US" sz="2400" b="1">
                <a:solidFill>
                  <a:schemeClr val="bg1"/>
                </a:solidFill>
              </a:rPr>
              <a:t>双绞线电缆终接应符合下列要求</a:t>
            </a:r>
            <a:endParaRPr lang="zh-CN" altLang="en-US" sz="2400" b="1">
              <a:solidFill>
                <a:schemeClr val="bg1"/>
              </a:solidFill>
            </a:endParaRPr>
          </a:p>
        </p:txBody>
      </p:sp>
      <p:sp>
        <p:nvSpPr>
          <p:cNvPr id="8196" name="标题 1"/>
          <p:cNvSpPr/>
          <p:nvPr/>
        </p:nvSpPr>
        <p:spPr bwMode="auto">
          <a:xfrm>
            <a:off x="3071813" y="260350"/>
            <a:ext cx="6024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10.2.1  </a:t>
            </a:r>
            <a:r>
              <a:rPr lang="zh-CN" altLang="zh-CN" sz="2800" b="1"/>
              <a:t>双绞线电缆终接的基本要求</a:t>
            </a:r>
            <a:endParaRPr lang="zh-CN" altLang="zh-CN" sz="2800" b="1"/>
          </a:p>
        </p:txBody>
      </p:sp>
      <p:sp>
        <p:nvSpPr>
          <p:cNvPr id="9" name="Rectangle 31"/>
          <p:cNvSpPr>
            <a:spLocks noChangeArrowheads="1"/>
          </p:cNvSpPr>
          <p:nvPr/>
        </p:nvSpPr>
        <p:spPr bwMode="auto">
          <a:xfrm>
            <a:off x="551815" y="1844675"/>
            <a:ext cx="4987290" cy="474853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535305">
              <a:lnSpc>
                <a:spcPts val="2900"/>
              </a:lnSpc>
              <a:defRPr/>
            </a:pPr>
            <a:r>
              <a:rPr lang="en-US" altLang="zh-CN" sz="2300" dirty="0"/>
              <a:t> </a:t>
            </a:r>
            <a:r>
              <a:rPr lang="zh-CN" altLang="en-US" sz="2300" dirty="0"/>
              <a:t>（</a:t>
            </a:r>
            <a:r>
              <a:rPr lang="en-US" sz="2300" dirty="0"/>
              <a:t>1</a:t>
            </a:r>
            <a:r>
              <a:rPr lang="zh-CN" altLang="en-US" sz="2300" dirty="0"/>
              <a:t>）终接时，每对双绞线应保持扭绞状态，电缆剥除外护套长度够端接即可，最大暴露双绞线长度为</a:t>
            </a:r>
            <a:r>
              <a:rPr lang="en-US" sz="2300" dirty="0"/>
              <a:t>40</a:t>
            </a:r>
            <a:r>
              <a:rPr lang="en-US" sz="2300" dirty="0">
                <a:sym typeface="Symbol" panose="05050102010706020507"/>
              </a:rPr>
              <a:t></a:t>
            </a:r>
            <a:r>
              <a:rPr lang="en-US" sz="2300" dirty="0"/>
              <a:t>50mm</a:t>
            </a:r>
            <a:r>
              <a:rPr lang="zh-CN" altLang="en-US" sz="2300" dirty="0"/>
              <a:t>；扭绞松开长度对于</a:t>
            </a:r>
            <a:r>
              <a:rPr lang="en-US" sz="2300" dirty="0"/>
              <a:t>3</a:t>
            </a:r>
            <a:r>
              <a:rPr lang="zh-CN" altLang="en-US" sz="2300" dirty="0"/>
              <a:t>类电缆不应大于</a:t>
            </a:r>
            <a:r>
              <a:rPr lang="en-US" sz="2300" dirty="0"/>
              <a:t>75mm</a:t>
            </a:r>
            <a:r>
              <a:rPr lang="zh-CN" altLang="en-US" sz="2300" dirty="0"/>
              <a:t>；对于</a:t>
            </a:r>
            <a:r>
              <a:rPr lang="en-US" sz="2300" dirty="0"/>
              <a:t>5</a:t>
            </a:r>
            <a:r>
              <a:rPr lang="zh-CN" altLang="en-US" sz="2300" dirty="0"/>
              <a:t>类电缆不应大于</a:t>
            </a:r>
            <a:r>
              <a:rPr lang="en-US" sz="2300" dirty="0"/>
              <a:t>13mm</a:t>
            </a:r>
            <a:r>
              <a:rPr lang="zh-CN" altLang="en-US" sz="2300" dirty="0"/>
              <a:t>；对于</a:t>
            </a:r>
            <a:r>
              <a:rPr lang="en-US" sz="2300" dirty="0"/>
              <a:t>6</a:t>
            </a:r>
            <a:r>
              <a:rPr lang="zh-CN" altLang="en-US" sz="2300" dirty="0"/>
              <a:t>类电缆应尽量保持扭绞状态，减小扭绞松开长度。</a:t>
            </a:r>
            <a:endParaRPr lang="en-US" altLang="zh-CN" sz="2300" dirty="0"/>
          </a:p>
          <a:p>
            <a:pPr indent="713105">
              <a:defRPr/>
            </a:pPr>
            <a:r>
              <a:rPr lang="zh-CN" altLang="en-US" sz="2300" dirty="0"/>
              <a:t>（</a:t>
            </a:r>
            <a:r>
              <a:rPr lang="en-US" altLang="zh-CN" sz="2300" dirty="0"/>
              <a:t>2</a:t>
            </a:r>
            <a:r>
              <a:rPr lang="zh-CN" altLang="en-US" sz="2300" dirty="0"/>
              <a:t>）双绞线与</a:t>
            </a:r>
            <a:r>
              <a:rPr lang="en-US" altLang="zh-CN" sz="2300" dirty="0"/>
              <a:t>8</a:t>
            </a:r>
            <a:r>
              <a:rPr lang="zh-CN" altLang="en-US" sz="2300" dirty="0"/>
              <a:t>位模块式通用插座相连时，必须按色标和线对顺序进行卡接。插座类型、色标和编号应符合</a:t>
            </a:r>
            <a:r>
              <a:rPr lang="zh-CN" altLang="en-US" sz="2300" dirty="0"/>
              <a:t>图</a:t>
            </a:r>
            <a:r>
              <a:rPr lang="en-US" altLang="zh-CN" sz="2300" dirty="0"/>
              <a:t>10.3</a:t>
            </a:r>
            <a:r>
              <a:rPr lang="zh-CN" altLang="en-US" sz="2300" dirty="0"/>
              <a:t>的</a:t>
            </a:r>
            <a:r>
              <a:rPr lang="zh-CN" altLang="en-US" sz="2300" dirty="0"/>
              <a:t>规定。两种连接方式均可采用，但在同一布线工程中两种连接方式不应混合使用。</a:t>
            </a:r>
            <a:endParaRPr lang="zh-CN" altLang="en-US" sz="2300" dirty="0"/>
          </a:p>
        </p:txBody>
      </p:sp>
      <p:grpSp>
        <p:nvGrpSpPr>
          <p:cNvPr id="9218" name="Group 2"/>
          <p:cNvGrpSpPr>
            <a:grpSpLocks noChangeAspect="1"/>
          </p:cNvGrpSpPr>
          <p:nvPr/>
        </p:nvGrpSpPr>
        <p:grpSpPr bwMode="auto">
          <a:xfrm>
            <a:off x="5952490" y="2132965"/>
            <a:ext cx="5890260" cy="3046090"/>
            <a:chOff x="2750" y="9958"/>
            <a:chExt cx="4935" cy="2552"/>
          </a:xfrm>
        </p:grpSpPr>
        <p:sp>
          <p:nvSpPr>
            <p:cNvPr id="9222" name="AutoShape 3"/>
            <p:cNvSpPr>
              <a:spLocks noChangeAspect="1" noChangeArrowheads="1"/>
            </p:cNvSpPr>
            <p:nvPr/>
          </p:nvSpPr>
          <p:spPr bwMode="auto">
            <a:xfrm>
              <a:off x="2750" y="9958"/>
              <a:ext cx="4935" cy="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endParaRPr lang="zh-CN" altLang="en-US"/>
            </a:p>
          </p:txBody>
        </p:sp>
        <p:pic>
          <p:nvPicPr>
            <p:cNvPr id="92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0" y="9958"/>
              <a:ext cx="4935" cy="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 y="12089"/>
              <a:ext cx="4529"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6"/>
            <p:cNvSpPr txBox="1">
              <a:spLocks noChangeArrowheads="1"/>
            </p:cNvSpPr>
            <p:nvPr/>
          </p:nvSpPr>
          <p:spPr bwMode="auto">
            <a:xfrm>
              <a:off x="3682" y="12278"/>
              <a:ext cx="3106" cy="2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algn="ctr" eaLnBrk="1" hangingPunct="1"/>
              <a:r>
                <a:rPr kumimoji="0" lang="zh-CN" altLang="en-US" sz="1800" b="1">
                  <a:solidFill>
                    <a:srgbClr val="FF0000"/>
                  </a:solidFill>
                  <a:latin typeface="Calibri" panose="020F0502020204030204" pitchFamily="34" charset="0"/>
                </a:rPr>
                <a:t>图</a:t>
              </a:r>
              <a:r>
                <a:rPr kumimoji="0" lang="en-US" altLang="zh-CN" sz="1800" b="1">
                  <a:solidFill>
                    <a:srgbClr val="FF0000"/>
                  </a:solidFill>
                  <a:latin typeface="Calibri" panose="020F0502020204030204" pitchFamily="34" charset="0"/>
                </a:rPr>
                <a:t>10.3</a:t>
              </a:r>
              <a:r>
                <a:rPr kumimoji="0" lang="zh-CN" altLang="en-US" sz="1800" b="1">
                  <a:solidFill>
                    <a:srgbClr val="FF0000"/>
                  </a:solidFill>
                  <a:latin typeface="Calibri" panose="020F0502020204030204" pitchFamily="34" charset="0"/>
                </a:rPr>
                <a:t> </a:t>
              </a:r>
              <a:r>
                <a:rPr kumimoji="0" lang="en-US" altLang="zh-CN" sz="1800" b="1">
                  <a:solidFill>
                    <a:srgbClr val="FF0000"/>
                  </a:solidFill>
                  <a:latin typeface="Calibri" panose="020F0502020204030204" pitchFamily="34" charset="0"/>
                </a:rPr>
                <a:t> 8</a:t>
              </a:r>
              <a:r>
                <a:rPr kumimoji="0" lang="zh-CN" altLang="en-US" sz="1800" b="1">
                  <a:solidFill>
                    <a:srgbClr val="FF0000"/>
                  </a:solidFill>
                  <a:latin typeface="Calibri" panose="020F0502020204030204" pitchFamily="34" charset="0"/>
                </a:rPr>
                <a:t>位模块式通用插座连接</a:t>
              </a:r>
              <a:endParaRPr kumimoji="0" lang="zh-CN" altLang="zh-CN" sz="1800" b="1">
                <a:solidFill>
                  <a:srgbClr val="FF0000"/>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8" descr="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1815" y="1201738"/>
            <a:ext cx="52863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9"/>
          <p:cNvSpPr>
            <a:spLocks noChangeArrowheads="1"/>
          </p:cNvSpPr>
          <p:nvPr/>
        </p:nvSpPr>
        <p:spPr bwMode="auto">
          <a:xfrm>
            <a:off x="807403" y="1279525"/>
            <a:ext cx="4887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400" b="1">
                <a:solidFill>
                  <a:schemeClr val="bg1"/>
                </a:solidFill>
              </a:rPr>
              <a:t>3.</a:t>
            </a:r>
            <a:r>
              <a:rPr lang="zh-CN" altLang="en-US" sz="2400" b="1">
                <a:solidFill>
                  <a:schemeClr val="bg1"/>
                </a:solidFill>
              </a:rPr>
              <a:t>双绞线电缆终接应符合下列要求</a:t>
            </a:r>
            <a:endParaRPr lang="zh-CN" altLang="en-US" sz="2400" b="1">
              <a:solidFill>
                <a:schemeClr val="bg1"/>
              </a:solidFill>
            </a:endParaRPr>
          </a:p>
        </p:txBody>
      </p:sp>
      <p:sp>
        <p:nvSpPr>
          <p:cNvPr id="8196" name="标题 1"/>
          <p:cNvSpPr/>
          <p:nvPr/>
        </p:nvSpPr>
        <p:spPr bwMode="auto">
          <a:xfrm>
            <a:off x="3071813" y="260350"/>
            <a:ext cx="6024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10.2.1  </a:t>
            </a:r>
            <a:r>
              <a:rPr lang="zh-CN" altLang="zh-CN" sz="2800" b="1"/>
              <a:t>双绞线电缆终接的基本要求</a:t>
            </a:r>
            <a:endParaRPr lang="zh-CN" altLang="zh-CN" sz="2800" b="1"/>
          </a:p>
        </p:txBody>
      </p:sp>
      <p:sp>
        <p:nvSpPr>
          <p:cNvPr id="9" name="Rectangle 31"/>
          <p:cNvSpPr>
            <a:spLocks noChangeArrowheads="1"/>
          </p:cNvSpPr>
          <p:nvPr/>
        </p:nvSpPr>
        <p:spPr bwMode="auto">
          <a:xfrm>
            <a:off x="551815" y="1844675"/>
            <a:ext cx="4586605" cy="393255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p>
            <a:pPr indent="713105">
              <a:defRPr/>
            </a:pPr>
            <a:r>
              <a:rPr lang="zh-CN" altLang="en-US" sz="2300" dirty="0"/>
              <a:t>（</a:t>
            </a:r>
            <a:r>
              <a:rPr lang="en-US" altLang="zh-CN" sz="2300" dirty="0"/>
              <a:t>3</a:t>
            </a:r>
            <a:r>
              <a:rPr lang="zh-CN" altLang="en-US" sz="2300" dirty="0"/>
              <a:t>）</a:t>
            </a:r>
            <a:r>
              <a:rPr lang="en-US" altLang="zh-CN" sz="2300" dirty="0"/>
              <a:t>7</a:t>
            </a:r>
            <a:r>
              <a:rPr lang="zh-CN" altLang="en-US" sz="2300" dirty="0"/>
              <a:t>类布线系统采用非</a:t>
            </a:r>
            <a:r>
              <a:rPr lang="en-US" altLang="zh-CN" sz="2300" dirty="0"/>
              <a:t>RJ-45</a:t>
            </a:r>
            <a:r>
              <a:rPr lang="zh-CN" altLang="en-US" sz="2300" dirty="0"/>
              <a:t>方式终接时，连接图应符合相关标准规定。</a:t>
            </a:r>
            <a:endParaRPr lang="zh-CN" altLang="en-US" sz="2300" dirty="0"/>
          </a:p>
          <a:p>
            <a:pPr indent="713105">
              <a:defRPr/>
            </a:pPr>
            <a:r>
              <a:rPr lang="zh-CN" altLang="en-US" sz="2300">
                <a:sym typeface="+mn-ea"/>
              </a:rPr>
              <a:t>（</a:t>
            </a:r>
            <a:r>
              <a:rPr lang="en-US" altLang="zh-CN" sz="2300">
                <a:sym typeface="+mn-ea"/>
              </a:rPr>
              <a:t>4</a:t>
            </a:r>
            <a:r>
              <a:rPr lang="zh-CN" altLang="en-US" sz="2300">
                <a:sym typeface="+mn-ea"/>
              </a:rPr>
              <a:t>）屏蔽双绞线电缆的屏蔽层与连接器件终接处屏蔽罩应通过紧固器件可靠接触，缆线屏蔽层应与连接器件屏蔽罩</a:t>
            </a:r>
            <a:r>
              <a:rPr lang="en-US" altLang="zh-CN" sz="2300">
                <a:sym typeface="+mn-ea"/>
              </a:rPr>
              <a:t>360°</a:t>
            </a:r>
            <a:r>
              <a:rPr lang="zh-CN" altLang="en-US" sz="2300">
                <a:sym typeface="+mn-ea"/>
              </a:rPr>
              <a:t>圆周接触，接触长度不宜小于</a:t>
            </a:r>
            <a:r>
              <a:rPr lang="en-US" altLang="zh-CN" sz="2300">
                <a:sym typeface="+mn-ea"/>
              </a:rPr>
              <a:t>l0mm</a:t>
            </a:r>
            <a:r>
              <a:rPr lang="zh-CN" altLang="en-US" sz="2300">
                <a:sym typeface="+mn-ea"/>
              </a:rPr>
              <a:t>。屏蔽层不应用于受力的场合。</a:t>
            </a:r>
            <a:endParaRPr lang="zh-CN" altLang="en-US" sz="2300"/>
          </a:p>
          <a:p>
            <a:pPr indent="713105">
              <a:defRPr/>
            </a:pPr>
            <a:endParaRPr lang="zh-CN" altLang="en-US" sz="2300" dirty="0"/>
          </a:p>
          <a:p>
            <a:pPr indent="535305">
              <a:lnSpc>
                <a:spcPts val="2900"/>
              </a:lnSpc>
              <a:defRPr/>
            </a:pPr>
            <a:endParaRPr lang="zh-CN" altLang="en-US" sz="2300" dirty="0"/>
          </a:p>
        </p:txBody>
      </p:sp>
      <p:pic>
        <p:nvPicPr>
          <p:cNvPr id="3" name="图片 2"/>
          <p:cNvPicPr>
            <a:picLocks noChangeAspect="1"/>
          </p:cNvPicPr>
          <p:nvPr/>
        </p:nvPicPr>
        <p:blipFill>
          <a:blip r:embed="rId2"/>
          <a:srcRect l="8587" r="19631"/>
          <a:stretch>
            <a:fillRect/>
          </a:stretch>
        </p:blipFill>
        <p:spPr>
          <a:xfrm>
            <a:off x="5304155" y="1917065"/>
            <a:ext cx="6642735" cy="29514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1"/>
          <p:cNvSpPr>
            <a:spLocks noChangeArrowheads="1"/>
          </p:cNvSpPr>
          <p:nvPr/>
        </p:nvSpPr>
        <p:spPr bwMode="auto">
          <a:xfrm>
            <a:off x="407670" y="1268730"/>
            <a:ext cx="11224260" cy="72898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713105"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en-US" sz="2300"/>
              <a:t>（</a:t>
            </a:r>
            <a:r>
              <a:rPr lang="en-US" altLang="zh-CN" sz="2300"/>
              <a:t>5</a:t>
            </a:r>
            <a:r>
              <a:rPr lang="zh-CN" altLang="en-US" sz="2300"/>
              <a:t>）对不同的屏蔽双绞线或屏蔽电缆，屏蔽层应采用不同的端接方法。应对编织层或金属箔与汇流导线进行有效的端接。</a:t>
            </a:r>
            <a:endParaRPr lang="zh-CN" altLang="en-US" sz="2300"/>
          </a:p>
        </p:txBody>
      </p:sp>
      <p:sp>
        <p:nvSpPr>
          <p:cNvPr id="10245" name="标题 1"/>
          <p:cNvSpPr/>
          <p:nvPr/>
        </p:nvSpPr>
        <p:spPr bwMode="auto">
          <a:xfrm>
            <a:off x="3071813" y="260350"/>
            <a:ext cx="6024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10.2.1  </a:t>
            </a:r>
            <a:r>
              <a:rPr lang="zh-CN" altLang="zh-CN" sz="2800" b="1"/>
              <a:t>双绞线电缆终接的基本要求</a:t>
            </a:r>
            <a:endParaRPr lang="zh-CN" altLang="zh-CN" sz="2800" b="1"/>
          </a:p>
        </p:txBody>
      </p:sp>
      <p:sp>
        <p:nvSpPr>
          <p:cNvPr id="11266" name="Rectangle 31"/>
          <p:cNvSpPr>
            <a:spLocks noChangeArrowheads="1"/>
          </p:cNvSpPr>
          <p:nvPr/>
        </p:nvSpPr>
        <p:spPr bwMode="auto">
          <a:xfrm>
            <a:off x="407670" y="2132965"/>
            <a:ext cx="11224260" cy="2483485"/>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lnSpc>
                <a:spcPts val="3200"/>
              </a:lnSpc>
            </a:pPr>
            <a:r>
              <a:rPr lang="zh-CN" altLang="en-US" sz="2400"/>
              <a:t>（</a:t>
            </a:r>
            <a:r>
              <a:rPr lang="en-US" altLang="zh-CN" sz="2400"/>
              <a:t>6</a:t>
            </a:r>
            <a:r>
              <a:rPr lang="zh-CN" altLang="en-US" sz="2400"/>
              <a:t>）虽然电缆路由中允许转弯，但端接安装中要尽量避免不必要的转弯，绝大多数的安装要求少于</a:t>
            </a:r>
            <a:r>
              <a:rPr lang="en-US" altLang="zh-CN" sz="2400"/>
              <a:t>3</a:t>
            </a:r>
            <a:r>
              <a:rPr lang="zh-CN" altLang="en-US" sz="2400"/>
              <a:t>个</a:t>
            </a:r>
            <a:r>
              <a:rPr lang="en-US" altLang="zh-CN" sz="2400"/>
              <a:t>90</a:t>
            </a:r>
            <a:r>
              <a:rPr lang="en-US" altLang="zh-CN" sz="2400" baseline="30000"/>
              <a:t>0</a:t>
            </a:r>
            <a:r>
              <a:rPr lang="zh-CN" altLang="en-US" sz="2400"/>
              <a:t>转弯，在一个信息插座盒内允许有少数电缆的转弯及短（</a:t>
            </a:r>
            <a:r>
              <a:rPr lang="en-US" altLang="zh-CN" sz="2400"/>
              <a:t>30cm</a:t>
            </a:r>
            <a:r>
              <a:rPr lang="zh-CN" altLang="en-US" sz="2400"/>
              <a:t>）的盘圈。安装时避免下列情况：① 避免弯曲超过</a:t>
            </a:r>
            <a:r>
              <a:rPr lang="en-US" altLang="zh-CN" sz="2400"/>
              <a:t>90</a:t>
            </a:r>
            <a:r>
              <a:rPr lang="en-US" altLang="zh-CN" sz="2400" baseline="30000"/>
              <a:t>0</a:t>
            </a:r>
            <a:r>
              <a:rPr lang="zh-CN" altLang="en-US" sz="2400"/>
              <a:t>；② 避免过紧地缠绕电缆；③ 避免损伤电缆的外皮；④ 剥除外护套时避免伤及双绞线绝缘层。</a:t>
            </a:r>
            <a:endParaRPr lang="zh-CN" altLang="en-US" sz="2400"/>
          </a:p>
          <a:p>
            <a:pPr eaLnBrk="1" hangingPunct="1">
              <a:lnSpc>
                <a:spcPts val="3200"/>
              </a:lnSpc>
            </a:pPr>
            <a:r>
              <a:rPr lang="zh-CN" altLang="en-US" sz="2400"/>
              <a:t>（</a:t>
            </a:r>
            <a:r>
              <a:rPr lang="en-US" altLang="zh-CN" sz="2400"/>
              <a:t>7</a:t>
            </a:r>
            <a:r>
              <a:rPr lang="zh-CN" altLang="en-US" sz="2400"/>
              <a:t>）电缆剥除外护套后，双绞线在端接时应注意：① 避免线对发散；② 避免线对叠合紧密缠绕；③ 避免长度不同。</a:t>
            </a:r>
            <a:endParaRPr lang="zh-CN" altLang="en-US" sz="23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1"/>
          <p:cNvSpPr>
            <a:spLocks noChangeArrowheads="1"/>
          </p:cNvSpPr>
          <p:nvPr/>
        </p:nvSpPr>
        <p:spPr bwMode="auto">
          <a:xfrm>
            <a:off x="623570" y="1268730"/>
            <a:ext cx="11102975" cy="3714750"/>
          </a:xfrm>
          <a:prstGeom prst="rect">
            <a:avLst/>
          </a:prstGeom>
          <a:solidFill>
            <a:srgbClr val="FFFFFF"/>
          </a:solidFill>
          <a:ln w="9525">
            <a:solidFill>
              <a:srgbClr val="008080"/>
            </a:solidFill>
            <a:miter lim="800000"/>
          </a:ln>
          <a:effectLst>
            <a:outerShdw dist="35921" dir="2700000" algn="ctr" rotWithShape="0">
              <a:schemeClr val="bg2">
                <a:alpha val="50000"/>
              </a:schemeClr>
            </a:outerShdw>
          </a:effectLst>
        </p:spPr>
        <p:txBody>
          <a:bodyPr wrap="square" lIns="54000" tIns="10800" rIns="54000" bIns="10800">
            <a:spAutoFit/>
          </a:bodyPr>
          <a:lstStyle>
            <a:lvl1pPr indent="628650"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zh-CN" altLang="zh-CN" sz="2400"/>
              <a:t>综合布线系统所用信息插座多种多样，信息插座应在内部做固定线连接。信息插座的核心是信息模块。双绞线在与信息模块连接时，必须按色标和线对顺序进行卡接。</a:t>
            </a:r>
            <a:endParaRPr lang="zh-CN" altLang="zh-CN" sz="2400"/>
          </a:p>
          <a:p>
            <a:pPr eaLnBrk="1" hangingPunct="1"/>
            <a:r>
              <a:rPr lang="zh-CN" altLang="zh-CN" sz="2400"/>
              <a:t>信息模块端接原理是：利用打线钳的压力将</a:t>
            </a:r>
            <a:r>
              <a:rPr lang="en-US" altLang="zh-CN" sz="2400"/>
              <a:t>8</a:t>
            </a:r>
            <a:r>
              <a:rPr lang="zh-CN" altLang="zh-CN" sz="2400"/>
              <a:t>根线逐一压接到模块的</a:t>
            </a:r>
            <a:r>
              <a:rPr lang="en-US" altLang="zh-CN" sz="2400"/>
              <a:t>8</a:t>
            </a:r>
            <a:r>
              <a:rPr lang="zh-CN" altLang="zh-CN" sz="2400"/>
              <a:t>个接线口，同时裁剪掉多余的线头。在压接过程中刀片首先快速划破线芯绝缘护套，与铜线芯紧密接触实现刀片与线芯的电气连接，这</a:t>
            </a:r>
            <a:r>
              <a:rPr lang="en-US" altLang="zh-CN" sz="2400"/>
              <a:t>8</a:t>
            </a:r>
            <a:r>
              <a:rPr lang="zh-CN" altLang="zh-CN" sz="2400"/>
              <a:t>个刀片通过电路板与</a:t>
            </a:r>
            <a:r>
              <a:rPr lang="en-US" altLang="zh-CN" sz="2400"/>
              <a:t>RJ45</a:t>
            </a:r>
            <a:r>
              <a:rPr lang="zh-CN" altLang="zh-CN" sz="2400"/>
              <a:t>口的</a:t>
            </a:r>
            <a:r>
              <a:rPr lang="en-US" altLang="zh-CN" sz="2400"/>
              <a:t>8</a:t>
            </a:r>
            <a:r>
              <a:rPr lang="zh-CN" altLang="zh-CN" sz="2400"/>
              <a:t>个弹簧连接。</a:t>
            </a:r>
            <a:r>
              <a:rPr lang="en-US" altLang="zh-CN" sz="2400"/>
              <a:t>RJ45</a:t>
            </a:r>
            <a:r>
              <a:rPr lang="zh-CN" altLang="zh-CN" sz="2400"/>
              <a:t>配线架配线端接原理和信息模块的端接原理是一样的。</a:t>
            </a:r>
            <a:endParaRPr lang="zh-CN" altLang="zh-CN" sz="2400"/>
          </a:p>
          <a:p>
            <a:pPr eaLnBrk="1" hangingPunct="1"/>
            <a:r>
              <a:rPr lang="zh-CN" altLang="zh-CN" sz="2400"/>
              <a:t>信息插座与插头的</a:t>
            </a:r>
            <a:r>
              <a:rPr lang="en-US" altLang="zh-CN" sz="2400"/>
              <a:t>8</a:t>
            </a:r>
            <a:r>
              <a:rPr lang="zh-CN" altLang="zh-CN" sz="2400"/>
              <a:t>根针状金属片具有弹性连接，且有锁定装置，一旦插入连接，很难直接拔出，必须解锁后才能顺利拔出。信息插座应具有防尘、防潮护板功能。同时信息插座出口应有明确的标记，面板应符合国标</a:t>
            </a:r>
            <a:r>
              <a:rPr lang="en-US" altLang="zh-CN" sz="2400"/>
              <a:t>86</a:t>
            </a:r>
            <a:r>
              <a:rPr lang="zh-CN" altLang="zh-CN" sz="2400"/>
              <a:t>系列标准。</a:t>
            </a:r>
            <a:endParaRPr lang="zh-CN" altLang="zh-CN" sz="2400"/>
          </a:p>
        </p:txBody>
      </p:sp>
      <p:sp>
        <p:nvSpPr>
          <p:cNvPr id="12291" name="标题 1"/>
          <p:cNvSpPr/>
          <p:nvPr/>
        </p:nvSpPr>
        <p:spPr bwMode="auto">
          <a:xfrm>
            <a:off x="3071813" y="260350"/>
            <a:ext cx="60245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000">
                <a:solidFill>
                  <a:srgbClr val="02307C"/>
                </a:solidFill>
                <a:latin typeface="Arial" panose="020B0604020202020204" pitchFamily="34" charset="0"/>
                <a:ea typeface="宋体" panose="02010600030101010101" pitchFamily="2" charset="-122"/>
              </a:defRPr>
            </a:lvl1pPr>
            <a:lvl2pPr marL="742950" indent="-285750" eaLnBrk="0" hangingPunct="0">
              <a:defRPr kumimoji="1" sz="2000">
                <a:solidFill>
                  <a:srgbClr val="02307C"/>
                </a:solidFill>
                <a:latin typeface="Arial" panose="020B0604020202020204" pitchFamily="34" charset="0"/>
                <a:ea typeface="宋体" panose="02010600030101010101" pitchFamily="2" charset="-122"/>
              </a:defRPr>
            </a:lvl2pPr>
            <a:lvl3pPr marL="1143000" indent="-228600" eaLnBrk="0" hangingPunct="0">
              <a:defRPr kumimoji="1" sz="2000">
                <a:solidFill>
                  <a:srgbClr val="02307C"/>
                </a:solidFill>
                <a:latin typeface="Arial" panose="020B0604020202020204" pitchFamily="34" charset="0"/>
                <a:ea typeface="宋体" panose="02010600030101010101" pitchFamily="2" charset="-122"/>
              </a:defRPr>
            </a:lvl3pPr>
            <a:lvl4pPr marL="1600200" indent="-228600" eaLnBrk="0" hangingPunct="0">
              <a:defRPr kumimoji="1" sz="2000">
                <a:solidFill>
                  <a:srgbClr val="02307C"/>
                </a:solidFill>
                <a:latin typeface="Arial" panose="020B0604020202020204" pitchFamily="34" charset="0"/>
                <a:ea typeface="宋体" panose="02010600030101010101" pitchFamily="2" charset="-122"/>
              </a:defRPr>
            </a:lvl4pPr>
            <a:lvl5pPr marL="2057400" indent="-228600" eaLnBrk="0" hangingPunct="0">
              <a:defRPr kumimoji="1" sz="2000">
                <a:solidFill>
                  <a:srgbClr val="02307C"/>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kumimoji="1" sz="2000">
                <a:solidFill>
                  <a:srgbClr val="02307C"/>
                </a:solidFill>
                <a:latin typeface="Arial" panose="020B0604020202020204" pitchFamily="34" charset="0"/>
                <a:ea typeface="宋体" panose="02010600030101010101" pitchFamily="2" charset="-122"/>
              </a:defRPr>
            </a:lvl9pPr>
          </a:lstStyle>
          <a:p>
            <a:pPr eaLnBrk="1" hangingPunct="1"/>
            <a:r>
              <a:rPr lang="en-US" altLang="zh-CN" sz="2800" b="1"/>
              <a:t>10.2.2  </a:t>
            </a:r>
            <a:r>
              <a:rPr lang="zh-CN" altLang="zh-CN" sz="2800" b="1"/>
              <a:t>信息模块的端接要求</a:t>
            </a:r>
            <a:endParaRPr lang="zh-CN" altLang="zh-CN" sz="2800" b="1"/>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OTc1MTA2MjU3ODgzMDhkMzE0ZTU0MjU4NGU4NDljNDM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folHlink">
                <a:alpha val="32001"/>
              </a:schemeClr>
            </a:gs>
            <a:gs pos="100000">
              <a:schemeClr val="folHlink">
                <a:gamma/>
                <a:shade val="0"/>
                <a:invGamma/>
                <a:alpha val="89999"/>
              </a:schemeClr>
            </a:gs>
          </a:gsLst>
          <a:lin ang="2700000" scaled="1"/>
        </a:gradFill>
        <a:ln w="38100" cap="flat" cmpd="sng" algn="ctr">
          <a:noFill/>
          <a:prstDash val="solid"/>
          <a:round/>
          <a:headEnd type="none" w="med" len="med"/>
          <a:tailEnd type="none" w="med" len="med"/>
        </a:ln>
      </a:spPr>
      <a:bodyPr vert="horz" wrap="square" lIns="91440" tIns="45720" rIns="91440" bIns="45720" numCol="1" anchor="ctr" anchorCtr="0" compatLnSpc="1">
        <a:spAutoFit/>
      </a:bodyPr>
      <a:lstStyle>
        <a:defPPr marL="0" marR="0" indent="0" algn="ctr" defTabSz="914400" rtl="0" eaLnBrk="1" fontAlgn="base" latinLnBrk="0" hangingPunct="1">
          <a:lnSpc>
            <a:spcPct val="100000"/>
          </a:lnSpc>
          <a:spcBef>
            <a:spcPct val="0"/>
          </a:spcBef>
          <a:spcAft>
            <a:spcPct val="0"/>
          </a:spcAft>
          <a:buClrTx/>
          <a:buSzTx/>
          <a:buFontTx/>
          <a:buNone/>
          <a:defRPr kumimoji="1" lang="zh-CN" altLang="en-US" sz="2000" b="0" i="0" u="none" strike="noStrike" cap="none" normalizeH="0" baseline="0" smtClean="0">
            <a:ln>
              <a:noFill/>
            </a:ln>
            <a:solidFill>
              <a:srgbClr val="02307C"/>
            </a:solidFill>
            <a:effectLst/>
            <a:latin typeface="Arial" panose="020B0604020202020204" pitchFamily="34" charset="0"/>
            <a:ea typeface="宋体" panose="02010600030101010101" pitchFamily="2" charset="-122"/>
          </a:defRPr>
        </a:defPPr>
      </a:lstStyle>
    </a:spDef>
    <a:lnDef>
      <a:spPr bwMode="auto">
        <a:gradFill rotWithShape="1">
          <a:gsLst>
            <a:gs pos="0">
              <a:schemeClr val="folHlink">
                <a:alpha val="32001"/>
              </a:schemeClr>
            </a:gs>
            <a:gs pos="100000">
              <a:schemeClr val="folHlink">
                <a:gamma/>
                <a:shade val="0"/>
                <a:invGamma/>
                <a:alpha val="89999"/>
              </a:schemeClr>
            </a:gs>
          </a:gsLst>
          <a:lin ang="2700000" scaled="1"/>
        </a:gradFill>
        <a:ln w="38100" cap="flat" cmpd="sng" algn="ctr">
          <a:solidFill>
            <a:schemeClr val="accent6">
              <a:lumMod val="20000"/>
              <a:lumOff val="80000"/>
            </a:schemeClr>
          </a:solidFill>
          <a:prstDash val="solid"/>
          <a:round/>
          <a:headEnd type="none" w="med" len="med"/>
          <a:tailEnd type="none" w="med" len="med"/>
        </a:ln>
      </a:spPr>
      <a:body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7572</Words>
  <Application>WPS 演示</Application>
  <PresentationFormat>全屏显示(4:3)</PresentationFormat>
  <Paragraphs>260</Paragraphs>
  <Slides>46</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46</vt:i4>
      </vt:variant>
    </vt:vector>
  </HeadingPairs>
  <TitlesOfParts>
    <vt:vector size="60" baseType="lpstr">
      <vt:lpstr>Arial</vt:lpstr>
      <vt:lpstr>宋体</vt:lpstr>
      <vt:lpstr>Wingdings</vt:lpstr>
      <vt:lpstr>Symbol</vt:lpstr>
      <vt:lpstr>Calibri</vt:lpstr>
      <vt:lpstr>微软雅黑</vt:lpstr>
      <vt:lpstr>Arial Unicode MS</vt:lpstr>
      <vt:lpstr>方正书宋简体</vt:lpstr>
      <vt:lpstr>Times New Roman</vt:lpstr>
      <vt:lpstr>??</vt:lpstr>
      <vt:lpstr>Segoe Print</vt:lpstr>
      <vt:lpstr>Times New Roman</vt:lpstr>
      <vt:lpstr>Symbol</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xxzx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liap</dc:creator>
  <cp:lastModifiedBy>褚建立</cp:lastModifiedBy>
  <cp:revision>618</cp:revision>
  <dcterms:created xsi:type="dcterms:W3CDTF">2006-11-28T15:10:00Z</dcterms:created>
  <dcterms:modified xsi:type="dcterms:W3CDTF">2022-09-05T07:44:40Z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9489DFE077F747AEB521BB12573A4008</vt:lpwstr>
  </property>
  <property fmtid="{D5CDD505-2E9C-101B-9397-08002B2CF9AE}" pid="3" name="KSOProductBuildVer">
    <vt:lpwstr>2052-11.1.0.12313</vt:lpwstr>
  </property>
</Properties>
</file>